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06" r:id="rId3"/>
    <p:sldId id="309" r:id="rId4"/>
    <p:sldId id="269" r:id="rId5"/>
    <p:sldId id="295" r:id="rId6"/>
    <p:sldId id="310" r:id="rId7"/>
    <p:sldId id="311" r:id="rId8"/>
    <p:sldId id="300" r:id="rId9"/>
  </p:sldIdLst>
  <p:sldSz cx="1219358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o/dqmajhZ+icSs+2XcCfnfjAk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9D0"/>
    <a:srgbClr val="000640"/>
    <a:srgbClr val="E20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DF9B0B-8565-478B-BD5B-740D66886E05}">
  <a:tblStyle styleId="{A8DF9B0B-8565-478B-BD5B-740D66886E0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BAE41BA-18E8-4422-9A78-630ADDE6E72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6"/>
    <p:restoredTop sz="94637"/>
  </p:normalViewPr>
  <p:slideViewPr>
    <p:cSldViewPr snapToGrid="0">
      <p:cViewPr varScale="1">
        <p:scale>
          <a:sx n="108" d="100"/>
          <a:sy n="108" d="100"/>
        </p:scale>
        <p:origin x="9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56125" cy="341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133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7" name="Google Shape;2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8" name="Google Shape;27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26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" name="Google Shape;29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01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9" name="Google Shape;42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3" name="Google Shape;803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" name="Google Shape;29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46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" name="Google Shape;29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81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13325" cy="40989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67425" cy="341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2">
  <p:cSld name="Main Title 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7"/>
          <p:cNvSpPr txBox="1">
            <a:spLocks noGrp="1"/>
          </p:cNvSpPr>
          <p:nvPr>
            <p:ph type="body" idx="1"/>
          </p:nvPr>
        </p:nvSpPr>
        <p:spPr>
          <a:xfrm>
            <a:off x="9264650" y="5735638"/>
            <a:ext cx="2592388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B2B2B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" name="Google Shape;23;p47"/>
          <p:cNvSpPr txBox="1">
            <a:spLocks noGrp="1"/>
          </p:cNvSpPr>
          <p:nvPr>
            <p:ph type="ctrTitle"/>
          </p:nvPr>
        </p:nvSpPr>
        <p:spPr>
          <a:xfrm>
            <a:off x="1141263" y="1340768"/>
            <a:ext cx="8843963" cy="71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 conclusion ">
  <p:cSld name="In conclusion 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13" y="90488"/>
            <a:ext cx="12193588" cy="67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6"/>
          <p:cNvSpPr/>
          <p:nvPr/>
        </p:nvSpPr>
        <p:spPr>
          <a:xfrm>
            <a:off x="6350" y="107950"/>
            <a:ext cx="12139614" cy="6713538"/>
          </a:xfrm>
          <a:prstGeom prst="rect">
            <a:avLst/>
          </a:prstGeom>
          <a:gradFill>
            <a:gsLst>
              <a:gs pos="0">
                <a:srgbClr val="0000CC"/>
              </a:gs>
              <a:gs pos="100000">
                <a:srgbClr val="0C003F">
                  <a:alpha val="4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6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5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8" y="5543550"/>
            <a:ext cx="1062037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6"/>
          <p:cNvSpPr/>
          <p:nvPr/>
        </p:nvSpPr>
        <p:spPr>
          <a:xfrm>
            <a:off x="2376488" y="1836738"/>
            <a:ext cx="7488237" cy="3311525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6"/>
          <p:cNvSpPr txBox="1">
            <a:spLocks noGrp="1"/>
          </p:cNvSpPr>
          <p:nvPr>
            <p:ph type="body" idx="1"/>
          </p:nvPr>
        </p:nvSpPr>
        <p:spPr>
          <a:xfrm>
            <a:off x="2868613" y="3706962"/>
            <a:ext cx="6612557" cy="127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6" name="Google Shape;86;p56"/>
          <p:cNvCxnSpPr/>
          <p:nvPr/>
        </p:nvCxnSpPr>
        <p:spPr>
          <a:xfrm>
            <a:off x="2916238" y="3501008"/>
            <a:ext cx="287337" cy="1587"/>
          </a:xfrm>
          <a:prstGeom prst="straightConnector1">
            <a:avLst/>
          </a:prstGeom>
          <a:noFill/>
          <a:ln w="288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56"/>
          <p:cNvSpPr txBox="1">
            <a:spLocks noGrp="1"/>
          </p:cNvSpPr>
          <p:nvPr>
            <p:ph type="body" idx="2"/>
          </p:nvPr>
        </p:nvSpPr>
        <p:spPr>
          <a:xfrm>
            <a:off x="2868613" y="2081623"/>
            <a:ext cx="6612557" cy="127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 conclusion 2">
  <p:cSld name="In conclusion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13" y="90488"/>
            <a:ext cx="12193588" cy="67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7"/>
          <p:cNvSpPr/>
          <p:nvPr/>
        </p:nvSpPr>
        <p:spPr>
          <a:xfrm>
            <a:off x="0" y="28575"/>
            <a:ext cx="12204700" cy="6811963"/>
          </a:xfrm>
          <a:prstGeom prst="rect">
            <a:avLst/>
          </a:prstGeom>
          <a:gradFill>
            <a:gsLst>
              <a:gs pos="0">
                <a:srgbClr val="FF2841"/>
              </a:gs>
              <a:gs pos="100000">
                <a:srgbClr val="D82679">
                  <a:alpha val="69803"/>
                </a:srgbClr>
              </a:gs>
            </a:gsLst>
            <a:lin ang="11472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7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5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8" y="5543550"/>
            <a:ext cx="1062037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7"/>
          <p:cNvSpPr/>
          <p:nvPr/>
        </p:nvSpPr>
        <p:spPr>
          <a:xfrm>
            <a:off x="2376488" y="1836738"/>
            <a:ext cx="7488237" cy="3311525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7"/>
          <p:cNvSpPr txBox="1">
            <a:spLocks noGrp="1"/>
          </p:cNvSpPr>
          <p:nvPr>
            <p:ph type="body" idx="1"/>
          </p:nvPr>
        </p:nvSpPr>
        <p:spPr>
          <a:xfrm>
            <a:off x="2868613" y="3706962"/>
            <a:ext cx="6612557" cy="127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57"/>
          <p:cNvCxnSpPr/>
          <p:nvPr/>
        </p:nvCxnSpPr>
        <p:spPr>
          <a:xfrm>
            <a:off x="2916238" y="3501008"/>
            <a:ext cx="287337" cy="1587"/>
          </a:xfrm>
          <a:prstGeom prst="straightConnector1">
            <a:avLst/>
          </a:prstGeom>
          <a:noFill/>
          <a:ln w="288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57"/>
          <p:cNvSpPr txBox="1">
            <a:spLocks noGrp="1"/>
          </p:cNvSpPr>
          <p:nvPr>
            <p:ph type="body" idx="2"/>
          </p:nvPr>
        </p:nvSpPr>
        <p:spPr>
          <a:xfrm>
            <a:off x="2868613" y="2081623"/>
            <a:ext cx="6612557" cy="127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">
  <p:cSld name="Bullet Poi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8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58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6275" y="5543550"/>
            <a:ext cx="1062038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38" y="5619750"/>
            <a:ext cx="890587" cy="776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58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58"/>
          <p:cNvSpPr/>
          <p:nvPr/>
        </p:nvSpPr>
        <p:spPr>
          <a:xfrm rot="5400000">
            <a:off x="447675" y="2079005"/>
            <a:ext cx="325437" cy="214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55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8"/>
          <p:cNvSpPr/>
          <p:nvPr/>
        </p:nvSpPr>
        <p:spPr>
          <a:xfrm rot="5400000">
            <a:off x="441325" y="3087117"/>
            <a:ext cx="325438" cy="214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55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8"/>
          <p:cNvSpPr txBox="1">
            <a:spLocks noGrp="1"/>
          </p:cNvSpPr>
          <p:nvPr>
            <p:ph type="body" idx="1"/>
          </p:nvPr>
        </p:nvSpPr>
        <p:spPr>
          <a:xfrm>
            <a:off x="336154" y="1628800"/>
            <a:ext cx="6404694" cy="327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58"/>
          <p:cNvSpPr/>
          <p:nvPr/>
        </p:nvSpPr>
        <p:spPr>
          <a:xfrm rot="5400000">
            <a:off x="434975" y="4167237"/>
            <a:ext cx="325438" cy="214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55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8"/>
          <p:cNvSpPr txBox="1">
            <a:spLocks noGrp="1"/>
          </p:cNvSpPr>
          <p:nvPr>
            <p:ph type="body" idx="2"/>
          </p:nvPr>
        </p:nvSpPr>
        <p:spPr>
          <a:xfrm>
            <a:off x="4776144" y="2146438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8"/>
          <p:cNvSpPr txBox="1">
            <a:spLocks noGrp="1"/>
          </p:cNvSpPr>
          <p:nvPr>
            <p:ph type="body" idx="3"/>
          </p:nvPr>
        </p:nvSpPr>
        <p:spPr>
          <a:xfrm>
            <a:off x="4776144" y="3193882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8"/>
          <p:cNvSpPr txBox="1">
            <a:spLocks noGrp="1"/>
          </p:cNvSpPr>
          <p:nvPr>
            <p:ph type="body" idx="4"/>
          </p:nvPr>
        </p:nvSpPr>
        <p:spPr>
          <a:xfrm>
            <a:off x="4846235" y="4223406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1-2">
  <p:cSld name="Bullet Point 1-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9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5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6275" y="5543550"/>
            <a:ext cx="1062038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38" y="5619750"/>
            <a:ext cx="890587" cy="776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59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59"/>
          <p:cNvSpPr txBox="1">
            <a:spLocks noGrp="1"/>
          </p:cNvSpPr>
          <p:nvPr>
            <p:ph type="body" idx="1"/>
          </p:nvPr>
        </p:nvSpPr>
        <p:spPr>
          <a:xfrm>
            <a:off x="336154" y="1628800"/>
            <a:ext cx="6404694" cy="327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59"/>
          <p:cNvSpPr txBox="1">
            <a:spLocks noGrp="1"/>
          </p:cNvSpPr>
          <p:nvPr>
            <p:ph type="body" idx="2"/>
          </p:nvPr>
        </p:nvSpPr>
        <p:spPr>
          <a:xfrm>
            <a:off x="4776144" y="2146438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9"/>
          <p:cNvSpPr txBox="1">
            <a:spLocks noGrp="1"/>
          </p:cNvSpPr>
          <p:nvPr>
            <p:ph type="body" idx="3"/>
          </p:nvPr>
        </p:nvSpPr>
        <p:spPr>
          <a:xfrm>
            <a:off x="4776144" y="3193882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9"/>
          <p:cNvSpPr txBox="1">
            <a:spLocks noGrp="1"/>
          </p:cNvSpPr>
          <p:nvPr>
            <p:ph type="body" idx="4"/>
          </p:nvPr>
        </p:nvSpPr>
        <p:spPr>
          <a:xfrm>
            <a:off x="4846235" y="4223406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2">
  <p:cSld name="Bullet Point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0"/>
          <p:cNvSpPr/>
          <p:nvPr/>
        </p:nvSpPr>
        <p:spPr>
          <a:xfrm>
            <a:off x="-23886" y="71438"/>
            <a:ext cx="12193588" cy="6786562"/>
          </a:xfrm>
          <a:prstGeom prst="rect">
            <a:avLst/>
          </a:prstGeom>
          <a:solidFill>
            <a:srgbClr val="0C003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0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60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8" y="5543550"/>
            <a:ext cx="1062037" cy="936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60"/>
          <p:cNvCxnSpPr/>
          <p:nvPr/>
        </p:nvCxnSpPr>
        <p:spPr>
          <a:xfrm rot="10800000" flipH="1">
            <a:off x="485775" y="666750"/>
            <a:ext cx="11107738" cy="36513"/>
          </a:xfrm>
          <a:prstGeom prst="straightConnector1">
            <a:avLst/>
          </a:prstGeom>
          <a:noFill/>
          <a:ln w="180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60"/>
          <p:cNvSpPr/>
          <p:nvPr/>
        </p:nvSpPr>
        <p:spPr>
          <a:xfrm rot="5400000">
            <a:off x="447675" y="2079005"/>
            <a:ext cx="325437" cy="214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5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0"/>
          <p:cNvSpPr txBox="1">
            <a:spLocks noGrp="1"/>
          </p:cNvSpPr>
          <p:nvPr>
            <p:ph type="body" idx="1"/>
          </p:nvPr>
        </p:nvSpPr>
        <p:spPr>
          <a:xfrm>
            <a:off x="336154" y="1628800"/>
            <a:ext cx="6408712" cy="327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60"/>
          <p:cNvSpPr/>
          <p:nvPr/>
        </p:nvSpPr>
        <p:spPr>
          <a:xfrm rot="5400000">
            <a:off x="441325" y="3087117"/>
            <a:ext cx="325438" cy="214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5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0"/>
          <p:cNvSpPr/>
          <p:nvPr/>
        </p:nvSpPr>
        <p:spPr>
          <a:xfrm rot="5400000">
            <a:off x="434975" y="4167237"/>
            <a:ext cx="325438" cy="214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5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0"/>
          <p:cNvSpPr txBox="1">
            <a:spLocks noGrp="1"/>
          </p:cNvSpPr>
          <p:nvPr>
            <p:ph type="body" idx="2"/>
          </p:nvPr>
        </p:nvSpPr>
        <p:spPr>
          <a:xfrm>
            <a:off x="4776144" y="2146438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60"/>
          <p:cNvSpPr txBox="1">
            <a:spLocks noGrp="1"/>
          </p:cNvSpPr>
          <p:nvPr>
            <p:ph type="body" idx="3"/>
          </p:nvPr>
        </p:nvSpPr>
        <p:spPr>
          <a:xfrm>
            <a:off x="4776144" y="3193882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60"/>
          <p:cNvSpPr txBox="1">
            <a:spLocks noGrp="1"/>
          </p:cNvSpPr>
          <p:nvPr>
            <p:ph type="body" idx="4"/>
          </p:nvPr>
        </p:nvSpPr>
        <p:spPr>
          <a:xfrm>
            <a:off x="4846235" y="4223406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2-2">
  <p:cSld name="Bullet Point 2-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1"/>
          <p:cNvSpPr/>
          <p:nvPr/>
        </p:nvSpPr>
        <p:spPr>
          <a:xfrm>
            <a:off x="0" y="71438"/>
            <a:ext cx="12193588" cy="6786562"/>
          </a:xfrm>
          <a:prstGeom prst="rect">
            <a:avLst/>
          </a:prstGeom>
          <a:solidFill>
            <a:srgbClr val="0C0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1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61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8" y="5543550"/>
            <a:ext cx="1062037" cy="936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61"/>
          <p:cNvCxnSpPr/>
          <p:nvPr/>
        </p:nvCxnSpPr>
        <p:spPr>
          <a:xfrm rot="10800000" flipH="1">
            <a:off x="485775" y="666750"/>
            <a:ext cx="11107738" cy="36513"/>
          </a:xfrm>
          <a:prstGeom prst="straightConnector1">
            <a:avLst/>
          </a:prstGeom>
          <a:noFill/>
          <a:ln w="180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61"/>
          <p:cNvSpPr txBox="1">
            <a:spLocks noGrp="1"/>
          </p:cNvSpPr>
          <p:nvPr>
            <p:ph type="body" idx="1"/>
          </p:nvPr>
        </p:nvSpPr>
        <p:spPr>
          <a:xfrm>
            <a:off x="4776144" y="2146438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61"/>
          <p:cNvSpPr txBox="1">
            <a:spLocks noGrp="1"/>
          </p:cNvSpPr>
          <p:nvPr>
            <p:ph type="body" idx="2"/>
          </p:nvPr>
        </p:nvSpPr>
        <p:spPr>
          <a:xfrm>
            <a:off x="4776144" y="3193882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61"/>
          <p:cNvSpPr txBox="1">
            <a:spLocks noGrp="1"/>
          </p:cNvSpPr>
          <p:nvPr>
            <p:ph type="body" idx="3"/>
          </p:nvPr>
        </p:nvSpPr>
        <p:spPr>
          <a:xfrm>
            <a:off x="4846235" y="4223406"/>
            <a:ext cx="3264866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61"/>
          <p:cNvSpPr txBox="1">
            <a:spLocks noGrp="1"/>
          </p:cNvSpPr>
          <p:nvPr>
            <p:ph type="body" idx="4"/>
          </p:nvPr>
        </p:nvSpPr>
        <p:spPr>
          <a:xfrm>
            <a:off x="336154" y="1628800"/>
            <a:ext cx="6408712" cy="327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e 3 things">
  <p:cSld name="Illustrate 3 thing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2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2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38" y="5619750"/>
            <a:ext cx="890587" cy="776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62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62"/>
          <p:cNvSpPr txBox="1">
            <a:spLocks noGrp="1"/>
          </p:cNvSpPr>
          <p:nvPr>
            <p:ph type="body" idx="1"/>
          </p:nvPr>
        </p:nvSpPr>
        <p:spPr>
          <a:xfrm>
            <a:off x="408162" y="1041995"/>
            <a:ext cx="8348909" cy="65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62"/>
          <p:cNvSpPr>
            <a:spLocks noGrp="1"/>
          </p:cNvSpPr>
          <p:nvPr>
            <p:ph type="pic" idx="2"/>
          </p:nvPr>
        </p:nvSpPr>
        <p:spPr>
          <a:xfrm>
            <a:off x="1488282" y="2430463"/>
            <a:ext cx="1727200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62"/>
          <p:cNvSpPr>
            <a:spLocks noGrp="1"/>
          </p:cNvSpPr>
          <p:nvPr>
            <p:ph type="pic" idx="3"/>
          </p:nvPr>
        </p:nvSpPr>
        <p:spPr>
          <a:xfrm>
            <a:off x="4996260" y="2430463"/>
            <a:ext cx="1727200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62"/>
          <p:cNvSpPr>
            <a:spLocks noGrp="1"/>
          </p:cNvSpPr>
          <p:nvPr>
            <p:ph type="pic" idx="4"/>
          </p:nvPr>
        </p:nvSpPr>
        <p:spPr>
          <a:xfrm>
            <a:off x="8783637" y="2432633"/>
            <a:ext cx="1727200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62"/>
          <p:cNvSpPr txBox="1">
            <a:spLocks noGrp="1"/>
          </p:cNvSpPr>
          <p:nvPr>
            <p:ph type="body" idx="5"/>
          </p:nvPr>
        </p:nvSpPr>
        <p:spPr>
          <a:xfrm>
            <a:off x="4224586" y="4145870"/>
            <a:ext cx="2903612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62"/>
          <p:cNvSpPr txBox="1">
            <a:spLocks noGrp="1"/>
          </p:cNvSpPr>
          <p:nvPr>
            <p:ph type="body" idx="6"/>
          </p:nvPr>
        </p:nvSpPr>
        <p:spPr>
          <a:xfrm>
            <a:off x="768202" y="4145869"/>
            <a:ext cx="2782559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62"/>
          <p:cNvSpPr txBox="1">
            <a:spLocks noGrp="1"/>
          </p:cNvSpPr>
          <p:nvPr>
            <p:ph type="body" idx="7"/>
          </p:nvPr>
        </p:nvSpPr>
        <p:spPr>
          <a:xfrm>
            <a:off x="8041010" y="4147456"/>
            <a:ext cx="2782559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62"/>
          <p:cNvSpPr txBox="1">
            <a:spLocks noGrp="1"/>
          </p:cNvSpPr>
          <p:nvPr>
            <p:ph type="body" idx="8"/>
          </p:nvPr>
        </p:nvSpPr>
        <p:spPr>
          <a:xfrm>
            <a:off x="595694" y="4653136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62"/>
          <p:cNvSpPr txBox="1">
            <a:spLocks noGrp="1"/>
          </p:cNvSpPr>
          <p:nvPr>
            <p:ph type="body" idx="9"/>
          </p:nvPr>
        </p:nvSpPr>
        <p:spPr>
          <a:xfrm>
            <a:off x="4237983" y="4642888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62"/>
          <p:cNvSpPr txBox="1">
            <a:spLocks noGrp="1"/>
          </p:cNvSpPr>
          <p:nvPr>
            <p:ph type="body" idx="13"/>
          </p:nvPr>
        </p:nvSpPr>
        <p:spPr>
          <a:xfrm>
            <a:off x="8088512" y="4662498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e 3 things 2">
  <p:cSld name="Illustrate 3 things 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3"/>
          <p:cNvSpPr/>
          <p:nvPr/>
        </p:nvSpPr>
        <p:spPr>
          <a:xfrm>
            <a:off x="0" y="44624"/>
            <a:ext cx="12193588" cy="6786562"/>
          </a:xfrm>
          <a:prstGeom prst="rect">
            <a:avLst/>
          </a:prstGeom>
          <a:solidFill>
            <a:srgbClr val="0C0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3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63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7" name="Google Shape;157;p63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8" y="5543550"/>
            <a:ext cx="1062037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3"/>
          <p:cNvSpPr>
            <a:spLocks noGrp="1"/>
          </p:cNvSpPr>
          <p:nvPr>
            <p:ph type="pic" idx="2"/>
          </p:nvPr>
        </p:nvSpPr>
        <p:spPr>
          <a:xfrm>
            <a:off x="1488282" y="2430463"/>
            <a:ext cx="1727200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63"/>
          <p:cNvSpPr>
            <a:spLocks noGrp="1"/>
          </p:cNvSpPr>
          <p:nvPr>
            <p:ph type="pic" idx="3"/>
          </p:nvPr>
        </p:nvSpPr>
        <p:spPr>
          <a:xfrm>
            <a:off x="4996260" y="2430463"/>
            <a:ext cx="1727200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63"/>
          <p:cNvSpPr>
            <a:spLocks noGrp="1"/>
          </p:cNvSpPr>
          <p:nvPr>
            <p:ph type="pic" idx="4"/>
          </p:nvPr>
        </p:nvSpPr>
        <p:spPr>
          <a:xfrm>
            <a:off x="8783637" y="2432633"/>
            <a:ext cx="1727200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63"/>
          <p:cNvSpPr txBox="1">
            <a:spLocks noGrp="1"/>
          </p:cNvSpPr>
          <p:nvPr>
            <p:ph type="body" idx="1"/>
          </p:nvPr>
        </p:nvSpPr>
        <p:spPr>
          <a:xfrm>
            <a:off x="408162" y="1041995"/>
            <a:ext cx="8348909" cy="65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63"/>
          <p:cNvSpPr txBox="1">
            <a:spLocks noGrp="1"/>
          </p:cNvSpPr>
          <p:nvPr>
            <p:ph type="body" idx="5"/>
          </p:nvPr>
        </p:nvSpPr>
        <p:spPr>
          <a:xfrm>
            <a:off x="4224586" y="4145870"/>
            <a:ext cx="2903612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63"/>
          <p:cNvSpPr txBox="1">
            <a:spLocks noGrp="1"/>
          </p:cNvSpPr>
          <p:nvPr>
            <p:ph type="body" idx="6"/>
          </p:nvPr>
        </p:nvSpPr>
        <p:spPr>
          <a:xfrm>
            <a:off x="768202" y="4145869"/>
            <a:ext cx="2782559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3"/>
          <p:cNvSpPr txBox="1">
            <a:spLocks noGrp="1"/>
          </p:cNvSpPr>
          <p:nvPr>
            <p:ph type="body" idx="7"/>
          </p:nvPr>
        </p:nvSpPr>
        <p:spPr>
          <a:xfrm>
            <a:off x="8041010" y="4147456"/>
            <a:ext cx="2782559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63"/>
          <p:cNvSpPr txBox="1">
            <a:spLocks noGrp="1"/>
          </p:cNvSpPr>
          <p:nvPr>
            <p:ph type="body" idx="8"/>
          </p:nvPr>
        </p:nvSpPr>
        <p:spPr>
          <a:xfrm>
            <a:off x="595694" y="4653136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63"/>
          <p:cNvSpPr txBox="1">
            <a:spLocks noGrp="1"/>
          </p:cNvSpPr>
          <p:nvPr>
            <p:ph type="body" idx="9"/>
          </p:nvPr>
        </p:nvSpPr>
        <p:spPr>
          <a:xfrm>
            <a:off x="4237983" y="4642888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63"/>
          <p:cNvSpPr txBox="1">
            <a:spLocks noGrp="1"/>
          </p:cNvSpPr>
          <p:nvPr>
            <p:ph type="body" idx="13"/>
          </p:nvPr>
        </p:nvSpPr>
        <p:spPr>
          <a:xfrm>
            <a:off x="8088512" y="4662498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e 3 things 3">
  <p:cSld name="Illustrate 3 things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4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6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38" y="5619750"/>
            <a:ext cx="890587" cy="776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64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64"/>
          <p:cNvSpPr txBox="1"/>
          <p:nvPr/>
        </p:nvSpPr>
        <p:spPr>
          <a:xfrm>
            <a:off x="863600" y="2089150"/>
            <a:ext cx="2160588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90F54"/>
              </a:buClr>
              <a:buSzPts val="12000"/>
              <a:buFont typeface="Times New Roman"/>
              <a:buNone/>
            </a:pPr>
            <a:r>
              <a:rPr lang="fr-FR" sz="12000" b="1">
                <a:solidFill>
                  <a:srgbClr val="C90F5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73" name="Google Shape;173;p64"/>
          <p:cNvSpPr txBox="1"/>
          <p:nvPr/>
        </p:nvSpPr>
        <p:spPr>
          <a:xfrm>
            <a:off x="4608513" y="2052638"/>
            <a:ext cx="2592387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90F54"/>
              </a:buClr>
              <a:buSzPts val="12000"/>
              <a:buFont typeface="Times New Roman"/>
              <a:buNone/>
            </a:pPr>
            <a:r>
              <a:rPr lang="fr-FR" sz="12000" b="1">
                <a:solidFill>
                  <a:srgbClr val="C90F5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cxnSp>
        <p:nvCxnSpPr>
          <p:cNvPr id="174" name="Google Shape;174;p64"/>
          <p:cNvCxnSpPr/>
          <p:nvPr/>
        </p:nvCxnSpPr>
        <p:spPr>
          <a:xfrm>
            <a:off x="4645025" y="3852863"/>
            <a:ext cx="287338" cy="1587"/>
          </a:xfrm>
          <a:prstGeom prst="straightConnector1">
            <a:avLst/>
          </a:prstGeom>
          <a:noFill/>
          <a:ln w="288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64"/>
          <p:cNvSpPr txBox="1"/>
          <p:nvPr/>
        </p:nvSpPr>
        <p:spPr>
          <a:xfrm>
            <a:off x="8280400" y="2052638"/>
            <a:ext cx="3203575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90F54"/>
              </a:buClr>
              <a:buSzPts val="12000"/>
              <a:buFont typeface="Times New Roman"/>
              <a:buNone/>
            </a:pPr>
            <a:r>
              <a:rPr lang="fr-FR" sz="12000" b="1">
                <a:solidFill>
                  <a:srgbClr val="C90F5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cxnSp>
        <p:nvCxnSpPr>
          <p:cNvPr id="176" name="Google Shape;176;p64"/>
          <p:cNvCxnSpPr/>
          <p:nvPr/>
        </p:nvCxnSpPr>
        <p:spPr>
          <a:xfrm>
            <a:off x="8353425" y="3852863"/>
            <a:ext cx="287338" cy="1587"/>
          </a:xfrm>
          <a:prstGeom prst="straightConnector1">
            <a:avLst/>
          </a:prstGeom>
          <a:noFill/>
          <a:ln w="288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64"/>
          <p:cNvCxnSpPr/>
          <p:nvPr/>
        </p:nvCxnSpPr>
        <p:spPr>
          <a:xfrm>
            <a:off x="1008063" y="3852863"/>
            <a:ext cx="287337" cy="1587"/>
          </a:xfrm>
          <a:prstGeom prst="straightConnector1">
            <a:avLst/>
          </a:prstGeom>
          <a:noFill/>
          <a:ln w="288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64"/>
          <p:cNvSpPr txBox="1">
            <a:spLocks noGrp="1"/>
          </p:cNvSpPr>
          <p:nvPr>
            <p:ph type="body" idx="1"/>
          </p:nvPr>
        </p:nvSpPr>
        <p:spPr>
          <a:xfrm>
            <a:off x="408162" y="1041995"/>
            <a:ext cx="8348909" cy="65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64"/>
          <p:cNvSpPr txBox="1">
            <a:spLocks noGrp="1"/>
          </p:cNvSpPr>
          <p:nvPr>
            <p:ph type="body" idx="2"/>
          </p:nvPr>
        </p:nvSpPr>
        <p:spPr>
          <a:xfrm>
            <a:off x="455664" y="3106402"/>
            <a:ext cx="3264866" cy="51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64"/>
          <p:cNvSpPr txBox="1">
            <a:spLocks noGrp="1"/>
          </p:cNvSpPr>
          <p:nvPr>
            <p:ph type="body" idx="3"/>
          </p:nvPr>
        </p:nvSpPr>
        <p:spPr>
          <a:xfrm>
            <a:off x="4200080" y="3068960"/>
            <a:ext cx="3264866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64"/>
          <p:cNvSpPr txBox="1">
            <a:spLocks noGrp="1"/>
          </p:cNvSpPr>
          <p:nvPr>
            <p:ph type="body" idx="4"/>
          </p:nvPr>
        </p:nvSpPr>
        <p:spPr>
          <a:xfrm>
            <a:off x="7948482" y="3120231"/>
            <a:ext cx="3264866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64"/>
          <p:cNvSpPr txBox="1">
            <a:spLocks noGrp="1"/>
          </p:cNvSpPr>
          <p:nvPr>
            <p:ph type="body" idx="5"/>
          </p:nvPr>
        </p:nvSpPr>
        <p:spPr>
          <a:xfrm>
            <a:off x="455664" y="4065237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64"/>
          <p:cNvSpPr txBox="1">
            <a:spLocks noGrp="1"/>
          </p:cNvSpPr>
          <p:nvPr>
            <p:ph type="body" idx="6"/>
          </p:nvPr>
        </p:nvSpPr>
        <p:spPr>
          <a:xfrm>
            <a:off x="4097953" y="3994816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64"/>
          <p:cNvSpPr txBox="1">
            <a:spLocks noGrp="1"/>
          </p:cNvSpPr>
          <p:nvPr>
            <p:ph type="body" idx="7"/>
          </p:nvPr>
        </p:nvSpPr>
        <p:spPr>
          <a:xfrm>
            <a:off x="7948482" y="4014426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e 3 things 4">
  <p:cSld name="Illustrate 3 things 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5"/>
          <p:cNvSpPr/>
          <p:nvPr/>
        </p:nvSpPr>
        <p:spPr>
          <a:xfrm>
            <a:off x="0" y="71438"/>
            <a:ext cx="12193588" cy="6786562"/>
          </a:xfrm>
          <a:prstGeom prst="rect">
            <a:avLst/>
          </a:prstGeom>
          <a:solidFill>
            <a:srgbClr val="0C0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5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65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9" name="Google Shape;189;p6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8" y="5543550"/>
            <a:ext cx="1062037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5"/>
          <p:cNvSpPr txBox="1">
            <a:spLocks noGrp="1"/>
          </p:cNvSpPr>
          <p:nvPr>
            <p:ph type="body" idx="1"/>
          </p:nvPr>
        </p:nvSpPr>
        <p:spPr>
          <a:xfrm>
            <a:off x="408162" y="1041995"/>
            <a:ext cx="8348909" cy="65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65"/>
          <p:cNvSpPr txBox="1"/>
          <p:nvPr/>
        </p:nvSpPr>
        <p:spPr>
          <a:xfrm>
            <a:off x="863600" y="2060848"/>
            <a:ext cx="2160588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90F54"/>
              </a:buClr>
              <a:buSzPts val="12000"/>
              <a:buFont typeface="Times New Roman"/>
              <a:buNone/>
            </a:pPr>
            <a:r>
              <a:rPr lang="fr-FR" sz="12000" b="1">
                <a:solidFill>
                  <a:srgbClr val="C90F5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92" name="Google Shape;192;p65"/>
          <p:cNvSpPr txBox="1"/>
          <p:nvPr/>
        </p:nvSpPr>
        <p:spPr>
          <a:xfrm>
            <a:off x="4608513" y="2052638"/>
            <a:ext cx="2592387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90F54"/>
              </a:buClr>
              <a:buSzPts val="12000"/>
              <a:buFont typeface="Times New Roman"/>
              <a:buNone/>
            </a:pPr>
            <a:r>
              <a:rPr lang="fr-FR" sz="12000" b="1">
                <a:solidFill>
                  <a:srgbClr val="C90F54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93" name="Google Shape;193;p65"/>
          <p:cNvSpPr txBox="1"/>
          <p:nvPr/>
        </p:nvSpPr>
        <p:spPr>
          <a:xfrm>
            <a:off x="8280400" y="2052638"/>
            <a:ext cx="3203575" cy="179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90F54"/>
              </a:buClr>
              <a:buSzPts val="12000"/>
              <a:buFont typeface="Times New Roman"/>
              <a:buNone/>
            </a:pPr>
            <a:r>
              <a:rPr lang="fr-FR" sz="12000" b="1">
                <a:solidFill>
                  <a:srgbClr val="C90F5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cxnSp>
        <p:nvCxnSpPr>
          <p:cNvPr id="194" name="Google Shape;194;p65"/>
          <p:cNvCxnSpPr/>
          <p:nvPr/>
        </p:nvCxnSpPr>
        <p:spPr>
          <a:xfrm>
            <a:off x="1008063" y="3931469"/>
            <a:ext cx="287337" cy="1587"/>
          </a:xfrm>
          <a:prstGeom prst="straightConnector1">
            <a:avLst/>
          </a:prstGeom>
          <a:noFill/>
          <a:ln w="288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Google Shape;195;p65"/>
          <p:cNvSpPr txBox="1">
            <a:spLocks noGrp="1"/>
          </p:cNvSpPr>
          <p:nvPr>
            <p:ph type="body" idx="2"/>
          </p:nvPr>
        </p:nvSpPr>
        <p:spPr>
          <a:xfrm>
            <a:off x="455664" y="3106402"/>
            <a:ext cx="3264866" cy="51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65"/>
          <p:cNvSpPr txBox="1">
            <a:spLocks noGrp="1"/>
          </p:cNvSpPr>
          <p:nvPr>
            <p:ph type="body" idx="3"/>
          </p:nvPr>
        </p:nvSpPr>
        <p:spPr>
          <a:xfrm>
            <a:off x="4200080" y="3068960"/>
            <a:ext cx="3264866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65"/>
          <p:cNvSpPr txBox="1">
            <a:spLocks noGrp="1"/>
          </p:cNvSpPr>
          <p:nvPr>
            <p:ph type="body" idx="4"/>
          </p:nvPr>
        </p:nvSpPr>
        <p:spPr>
          <a:xfrm>
            <a:off x="7948482" y="3120231"/>
            <a:ext cx="3264866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65"/>
          <p:cNvSpPr txBox="1">
            <a:spLocks noGrp="1"/>
          </p:cNvSpPr>
          <p:nvPr>
            <p:ph type="body" idx="5"/>
          </p:nvPr>
        </p:nvSpPr>
        <p:spPr>
          <a:xfrm>
            <a:off x="455664" y="4065237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9" name="Google Shape;199;p65"/>
          <p:cNvCxnSpPr/>
          <p:nvPr/>
        </p:nvCxnSpPr>
        <p:spPr>
          <a:xfrm>
            <a:off x="4650352" y="3861048"/>
            <a:ext cx="287337" cy="1587"/>
          </a:xfrm>
          <a:prstGeom prst="straightConnector1">
            <a:avLst/>
          </a:prstGeom>
          <a:noFill/>
          <a:ln w="288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65"/>
          <p:cNvSpPr txBox="1">
            <a:spLocks noGrp="1"/>
          </p:cNvSpPr>
          <p:nvPr>
            <p:ph type="body" idx="6"/>
          </p:nvPr>
        </p:nvSpPr>
        <p:spPr>
          <a:xfrm>
            <a:off x="4097953" y="3994816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1" name="Google Shape;201;p65"/>
          <p:cNvCxnSpPr/>
          <p:nvPr/>
        </p:nvCxnSpPr>
        <p:spPr>
          <a:xfrm>
            <a:off x="8500881" y="3880658"/>
            <a:ext cx="287337" cy="1587"/>
          </a:xfrm>
          <a:prstGeom prst="straightConnector1">
            <a:avLst/>
          </a:prstGeom>
          <a:noFill/>
          <a:ln w="288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p65"/>
          <p:cNvSpPr txBox="1">
            <a:spLocks noGrp="1"/>
          </p:cNvSpPr>
          <p:nvPr>
            <p:ph type="body" idx="7"/>
          </p:nvPr>
        </p:nvSpPr>
        <p:spPr>
          <a:xfrm>
            <a:off x="7948482" y="4014426"/>
            <a:ext cx="3264866" cy="109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499725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99725" cy="433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6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66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38" y="5619750"/>
            <a:ext cx="890587" cy="776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66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66"/>
          <p:cNvSpPr txBox="1">
            <a:spLocks noGrp="1"/>
          </p:cNvSpPr>
          <p:nvPr>
            <p:ph type="body" idx="1"/>
          </p:nvPr>
        </p:nvSpPr>
        <p:spPr>
          <a:xfrm>
            <a:off x="480170" y="1053108"/>
            <a:ext cx="943304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66"/>
          <p:cNvSpPr txBox="1">
            <a:spLocks noGrp="1"/>
          </p:cNvSpPr>
          <p:nvPr>
            <p:ph type="body" idx="2"/>
          </p:nvPr>
        </p:nvSpPr>
        <p:spPr>
          <a:xfrm>
            <a:off x="480170" y="1726803"/>
            <a:ext cx="943304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66"/>
          <p:cNvSpPr>
            <a:spLocks noGrp="1"/>
          </p:cNvSpPr>
          <p:nvPr>
            <p:ph type="tbl" idx="3"/>
          </p:nvPr>
        </p:nvSpPr>
        <p:spPr>
          <a:xfrm>
            <a:off x="479425" y="2492375"/>
            <a:ext cx="11112500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B00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2">
  <p:cSld name="Table 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7"/>
          <p:cNvSpPr/>
          <p:nvPr/>
        </p:nvSpPr>
        <p:spPr>
          <a:xfrm>
            <a:off x="0" y="71438"/>
            <a:ext cx="12193588" cy="6786562"/>
          </a:xfrm>
          <a:prstGeom prst="rect">
            <a:avLst/>
          </a:prstGeom>
          <a:solidFill>
            <a:srgbClr val="0C0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67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8" y="5543550"/>
            <a:ext cx="1062037" cy="936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67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67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7"/>
          <p:cNvSpPr>
            <a:spLocks noGrp="1"/>
          </p:cNvSpPr>
          <p:nvPr>
            <p:ph type="tbl" idx="2"/>
          </p:nvPr>
        </p:nvSpPr>
        <p:spPr>
          <a:xfrm>
            <a:off x="479425" y="2492375"/>
            <a:ext cx="11112500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67"/>
          <p:cNvSpPr txBox="1">
            <a:spLocks noGrp="1"/>
          </p:cNvSpPr>
          <p:nvPr>
            <p:ph type="body" idx="1"/>
          </p:nvPr>
        </p:nvSpPr>
        <p:spPr>
          <a:xfrm>
            <a:off x="480170" y="1053108"/>
            <a:ext cx="943304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7"/>
          <p:cNvSpPr txBox="1">
            <a:spLocks noGrp="1"/>
          </p:cNvSpPr>
          <p:nvPr>
            <p:ph type="body" idx="3"/>
          </p:nvPr>
        </p:nvSpPr>
        <p:spPr>
          <a:xfrm>
            <a:off x="480170" y="1726803"/>
            <a:ext cx="943304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68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38" y="5619750"/>
            <a:ext cx="890587" cy="776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68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68"/>
          <p:cNvCxnSpPr/>
          <p:nvPr/>
        </p:nvCxnSpPr>
        <p:spPr>
          <a:xfrm rot="10800000" flipH="1">
            <a:off x="3024188" y="3619500"/>
            <a:ext cx="8567737" cy="33338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Google Shape;222;p68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8"/>
          <p:cNvSpPr/>
          <p:nvPr/>
        </p:nvSpPr>
        <p:spPr>
          <a:xfrm>
            <a:off x="3313113" y="3557588"/>
            <a:ext cx="185737" cy="1857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68"/>
          <p:cNvCxnSpPr/>
          <p:nvPr/>
        </p:nvCxnSpPr>
        <p:spPr>
          <a:xfrm rot="10800000">
            <a:off x="3072458" y="2355849"/>
            <a:ext cx="0" cy="1247775"/>
          </a:xfrm>
          <a:prstGeom prst="straightConnector1">
            <a:avLst/>
          </a:prstGeom>
          <a:noFill/>
          <a:ln w="9525" cap="flat" cmpd="sng">
            <a:solidFill>
              <a:srgbClr val="0C00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68"/>
          <p:cNvSpPr/>
          <p:nvPr/>
        </p:nvSpPr>
        <p:spPr>
          <a:xfrm>
            <a:off x="3072756" y="2204864"/>
            <a:ext cx="1439862" cy="503238"/>
          </a:xfrm>
          <a:prstGeom prst="roundRect">
            <a:avLst>
              <a:gd name="adj" fmla="val 315"/>
            </a:avLst>
          </a:prstGeom>
          <a:noFill/>
          <a:ln w="9525" cap="flat" cmpd="sng">
            <a:solidFill>
              <a:srgbClr val="0C00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68"/>
          <p:cNvCxnSpPr/>
          <p:nvPr/>
        </p:nvCxnSpPr>
        <p:spPr>
          <a:xfrm rot="10800000" flipH="1">
            <a:off x="7704138" y="3668713"/>
            <a:ext cx="1587" cy="1301750"/>
          </a:xfrm>
          <a:prstGeom prst="straightConnector1">
            <a:avLst/>
          </a:prstGeom>
          <a:noFill/>
          <a:ln w="9525" cap="flat" cmpd="sng">
            <a:solidFill>
              <a:srgbClr val="0C00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68"/>
          <p:cNvSpPr/>
          <p:nvPr/>
        </p:nvSpPr>
        <p:spPr>
          <a:xfrm>
            <a:off x="7704138" y="4464050"/>
            <a:ext cx="1439862" cy="503238"/>
          </a:xfrm>
          <a:prstGeom prst="roundRect">
            <a:avLst>
              <a:gd name="adj" fmla="val 315"/>
            </a:avLst>
          </a:prstGeom>
          <a:noFill/>
          <a:ln w="9525" cap="flat" cmpd="sng">
            <a:solidFill>
              <a:srgbClr val="0C00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8"/>
          <p:cNvSpPr/>
          <p:nvPr/>
        </p:nvSpPr>
        <p:spPr>
          <a:xfrm>
            <a:off x="3000003" y="3570288"/>
            <a:ext cx="144463" cy="144462"/>
          </a:xfrm>
          <a:prstGeom prst="ellipse">
            <a:avLst/>
          </a:prstGeom>
          <a:solidFill>
            <a:srgbClr val="FFFFFF"/>
          </a:solidFill>
          <a:ln w="19075" cap="flat" cmpd="sng">
            <a:solidFill>
              <a:srgbClr val="C90F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8"/>
          <p:cNvSpPr/>
          <p:nvPr/>
        </p:nvSpPr>
        <p:spPr>
          <a:xfrm>
            <a:off x="7632700" y="3570288"/>
            <a:ext cx="144463" cy="144462"/>
          </a:xfrm>
          <a:prstGeom prst="ellipse">
            <a:avLst/>
          </a:prstGeom>
          <a:solidFill>
            <a:srgbClr val="FFFFFF"/>
          </a:solidFill>
          <a:ln w="19075" cap="flat" cmpd="sng">
            <a:solidFill>
              <a:srgbClr val="C90F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8"/>
          <p:cNvSpPr/>
          <p:nvPr/>
        </p:nvSpPr>
        <p:spPr>
          <a:xfrm rot="5400000">
            <a:off x="11423650" y="3511551"/>
            <a:ext cx="325437" cy="214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90F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68"/>
          <p:cNvCxnSpPr/>
          <p:nvPr/>
        </p:nvCxnSpPr>
        <p:spPr>
          <a:xfrm flipH="1">
            <a:off x="547762" y="3651250"/>
            <a:ext cx="2452688" cy="1588"/>
          </a:xfrm>
          <a:prstGeom prst="straightConnector1">
            <a:avLst/>
          </a:prstGeom>
          <a:noFill/>
          <a:ln w="19075" cap="flat" cmpd="sng">
            <a:solidFill>
              <a:srgbClr val="C90F5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2" name="Google Shape;232;p68"/>
          <p:cNvSpPr/>
          <p:nvPr/>
        </p:nvSpPr>
        <p:spPr>
          <a:xfrm>
            <a:off x="7704138" y="2078038"/>
            <a:ext cx="107950" cy="1239837"/>
          </a:xfrm>
          <a:prstGeom prst="roundRect">
            <a:avLst>
              <a:gd name="adj" fmla="val 1468"/>
            </a:avLst>
          </a:prstGeom>
          <a:solidFill>
            <a:srgbClr val="C90F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8"/>
          <p:cNvSpPr txBox="1">
            <a:spLocks noGrp="1"/>
          </p:cNvSpPr>
          <p:nvPr>
            <p:ph type="body" idx="1"/>
          </p:nvPr>
        </p:nvSpPr>
        <p:spPr>
          <a:xfrm>
            <a:off x="3071813" y="2708275"/>
            <a:ext cx="3168650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68"/>
          <p:cNvSpPr txBox="1">
            <a:spLocks noGrp="1"/>
          </p:cNvSpPr>
          <p:nvPr>
            <p:ph type="body" idx="2"/>
          </p:nvPr>
        </p:nvSpPr>
        <p:spPr>
          <a:xfrm>
            <a:off x="3079862" y="2194718"/>
            <a:ext cx="1432756" cy="48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5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68"/>
          <p:cNvSpPr>
            <a:spLocks noGrp="1"/>
          </p:cNvSpPr>
          <p:nvPr>
            <p:ph type="pic" idx="3"/>
          </p:nvPr>
        </p:nvSpPr>
        <p:spPr>
          <a:xfrm>
            <a:off x="7810674" y="2078038"/>
            <a:ext cx="1814512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68"/>
          <p:cNvSpPr/>
          <p:nvPr/>
        </p:nvSpPr>
        <p:spPr>
          <a:xfrm>
            <a:off x="3034703" y="3910805"/>
            <a:ext cx="107950" cy="1239837"/>
          </a:xfrm>
          <a:prstGeom prst="roundRect">
            <a:avLst>
              <a:gd name="adj" fmla="val 1468"/>
            </a:avLst>
          </a:prstGeom>
          <a:solidFill>
            <a:srgbClr val="C90F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8"/>
          <p:cNvSpPr>
            <a:spLocks noGrp="1"/>
          </p:cNvSpPr>
          <p:nvPr>
            <p:ph type="pic" idx="4"/>
          </p:nvPr>
        </p:nvSpPr>
        <p:spPr>
          <a:xfrm>
            <a:off x="3141239" y="3910805"/>
            <a:ext cx="1814512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68"/>
          <p:cNvSpPr txBox="1">
            <a:spLocks noGrp="1"/>
          </p:cNvSpPr>
          <p:nvPr>
            <p:ph type="body" idx="5"/>
          </p:nvPr>
        </p:nvSpPr>
        <p:spPr>
          <a:xfrm>
            <a:off x="480170" y="1053108"/>
            <a:ext cx="943304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68"/>
          <p:cNvSpPr txBox="1">
            <a:spLocks noGrp="1"/>
          </p:cNvSpPr>
          <p:nvPr>
            <p:ph type="body" idx="6"/>
          </p:nvPr>
        </p:nvSpPr>
        <p:spPr>
          <a:xfrm>
            <a:off x="7707691" y="4437112"/>
            <a:ext cx="1432756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5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68"/>
          <p:cNvSpPr txBox="1">
            <a:spLocks noGrp="1"/>
          </p:cNvSpPr>
          <p:nvPr>
            <p:ph type="body" idx="7"/>
          </p:nvPr>
        </p:nvSpPr>
        <p:spPr>
          <a:xfrm>
            <a:off x="7704138" y="5002411"/>
            <a:ext cx="3168650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Timeline 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9"/>
          <p:cNvSpPr/>
          <p:nvPr/>
        </p:nvSpPr>
        <p:spPr>
          <a:xfrm>
            <a:off x="0" y="71438"/>
            <a:ext cx="12193588" cy="6786562"/>
          </a:xfrm>
          <a:prstGeom prst="rect">
            <a:avLst/>
          </a:prstGeom>
          <a:solidFill>
            <a:srgbClr val="0C0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9"/>
          <p:cNvSpPr/>
          <p:nvPr/>
        </p:nvSpPr>
        <p:spPr>
          <a:xfrm>
            <a:off x="3024188" y="2232025"/>
            <a:ext cx="1439862" cy="503238"/>
          </a:xfrm>
          <a:prstGeom prst="roundRect">
            <a:avLst>
              <a:gd name="adj" fmla="val 315"/>
            </a:avLst>
          </a:prstGeom>
          <a:solidFill>
            <a:srgbClr val="FFFFFF"/>
          </a:solidFill>
          <a:ln w="9525" cap="flat" cmpd="sng">
            <a:solidFill>
              <a:srgbClr val="0C00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69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69"/>
          <p:cNvCxnSpPr/>
          <p:nvPr/>
        </p:nvCxnSpPr>
        <p:spPr>
          <a:xfrm rot="10800000" flipH="1">
            <a:off x="3024188" y="3619500"/>
            <a:ext cx="8567737" cy="33338"/>
          </a:xfrm>
          <a:prstGeom prst="straightConnector1">
            <a:avLst/>
          </a:prstGeom>
          <a:noFill/>
          <a:ln w="180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6" name="Google Shape;246;p69"/>
          <p:cNvSpPr/>
          <p:nvPr/>
        </p:nvSpPr>
        <p:spPr>
          <a:xfrm>
            <a:off x="3313113" y="3557588"/>
            <a:ext cx="185737" cy="18573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69"/>
          <p:cNvCxnSpPr/>
          <p:nvPr/>
        </p:nvCxnSpPr>
        <p:spPr>
          <a:xfrm rot="10800000" flipH="1">
            <a:off x="3024188" y="2301875"/>
            <a:ext cx="1587" cy="130175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69"/>
          <p:cNvCxnSpPr/>
          <p:nvPr/>
        </p:nvCxnSpPr>
        <p:spPr>
          <a:xfrm rot="10800000" flipH="1">
            <a:off x="7704138" y="3668713"/>
            <a:ext cx="1587" cy="130175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p69"/>
          <p:cNvSpPr/>
          <p:nvPr/>
        </p:nvSpPr>
        <p:spPr>
          <a:xfrm>
            <a:off x="7704138" y="4464050"/>
            <a:ext cx="1439862" cy="503238"/>
          </a:xfrm>
          <a:prstGeom prst="roundRect">
            <a:avLst>
              <a:gd name="adj" fmla="val 315"/>
            </a:avLst>
          </a:prstGeom>
          <a:solidFill>
            <a:srgbClr val="FFFFFF"/>
          </a:solidFill>
          <a:ln w="9525" cap="flat" cmpd="sng">
            <a:solidFill>
              <a:srgbClr val="0C00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9"/>
          <p:cNvSpPr/>
          <p:nvPr/>
        </p:nvSpPr>
        <p:spPr>
          <a:xfrm>
            <a:off x="2952750" y="3570288"/>
            <a:ext cx="144463" cy="144462"/>
          </a:xfrm>
          <a:prstGeom prst="ellipse">
            <a:avLst/>
          </a:prstGeom>
          <a:solidFill>
            <a:srgbClr val="FFFFFF"/>
          </a:solidFill>
          <a:ln w="190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9"/>
          <p:cNvSpPr/>
          <p:nvPr/>
        </p:nvSpPr>
        <p:spPr>
          <a:xfrm>
            <a:off x="7632700" y="3570288"/>
            <a:ext cx="144463" cy="144462"/>
          </a:xfrm>
          <a:prstGeom prst="ellipse">
            <a:avLst/>
          </a:prstGeom>
          <a:solidFill>
            <a:srgbClr val="FFFFFF"/>
          </a:solidFill>
          <a:ln w="190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9"/>
          <p:cNvSpPr/>
          <p:nvPr/>
        </p:nvSpPr>
        <p:spPr>
          <a:xfrm rot="5400000">
            <a:off x="11423650" y="3511551"/>
            <a:ext cx="325437" cy="214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69"/>
          <p:cNvCxnSpPr/>
          <p:nvPr/>
        </p:nvCxnSpPr>
        <p:spPr>
          <a:xfrm flipH="1">
            <a:off x="501650" y="3651250"/>
            <a:ext cx="2452688" cy="1588"/>
          </a:xfrm>
          <a:prstGeom prst="straightConnector1">
            <a:avLst/>
          </a:prstGeom>
          <a:noFill/>
          <a:ln w="190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54" name="Google Shape;254;p6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8" y="5543550"/>
            <a:ext cx="1062037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69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9"/>
          <p:cNvSpPr/>
          <p:nvPr/>
        </p:nvSpPr>
        <p:spPr>
          <a:xfrm>
            <a:off x="7704138" y="2078038"/>
            <a:ext cx="107950" cy="1239837"/>
          </a:xfrm>
          <a:prstGeom prst="roundRect">
            <a:avLst>
              <a:gd name="adj" fmla="val 1468"/>
            </a:avLst>
          </a:prstGeom>
          <a:solidFill>
            <a:srgbClr val="C90F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9"/>
          <p:cNvSpPr>
            <a:spLocks noGrp="1"/>
          </p:cNvSpPr>
          <p:nvPr>
            <p:ph type="pic" idx="2"/>
          </p:nvPr>
        </p:nvSpPr>
        <p:spPr>
          <a:xfrm>
            <a:off x="7810674" y="2078038"/>
            <a:ext cx="1814512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69"/>
          <p:cNvSpPr/>
          <p:nvPr/>
        </p:nvSpPr>
        <p:spPr>
          <a:xfrm>
            <a:off x="3059738" y="3910805"/>
            <a:ext cx="84728" cy="1235075"/>
          </a:xfrm>
          <a:prstGeom prst="roundRect">
            <a:avLst>
              <a:gd name="adj" fmla="val 1468"/>
            </a:avLst>
          </a:prstGeom>
          <a:solidFill>
            <a:srgbClr val="C90F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9"/>
          <p:cNvSpPr>
            <a:spLocks noGrp="1"/>
          </p:cNvSpPr>
          <p:nvPr>
            <p:ph type="pic" idx="3"/>
          </p:nvPr>
        </p:nvSpPr>
        <p:spPr>
          <a:xfrm>
            <a:off x="3141239" y="3910805"/>
            <a:ext cx="1814512" cy="123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69"/>
          <p:cNvSpPr txBox="1">
            <a:spLocks noGrp="1"/>
          </p:cNvSpPr>
          <p:nvPr>
            <p:ph type="body" idx="1"/>
          </p:nvPr>
        </p:nvSpPr>
        <p:spPr>
          <a:xfrm>
            <a:off x="480170" y="1053108"/>
            <a:ext cx="943304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69"/>
          <p:cNvSpPr txBox="1">
            <a:spLocks noGrp="1"/>
          </p:cNvSpPr>
          <p:nvPr>
            <p:ph type="body" idx="4"/>
          </p:nvPr>
        </p:nvSpPr>
        <p:spPr>
          <a:xfrm>
            <a:off x="3071813" y="2708275"/>
            <a:ext cx="3168650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69"/>
          <p:cNvSpPr txBox="1">
            <a:spLocks noGrp="1"/>
          </p:cNvSpPr>
          <p:nvPr>
            <p:ph type="body" idx="5"/>
          </p:nvPr>
        </p:nvSpPr>
        <p:spPr>
          <a:xfrm>
            <a:off x="3079862" y="2194718"/>
            <a:ext cx="1432756" cy="48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5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69"/>
          <p:cNvSpPr txBox="1">
            <a:spLocks noGrp="1"/>
          </p:cNvSpPr>
          <p:nvPr>
            <p:ph type="body" idx="6"/>
          </p:nvPr>
        </p:nvSpPr>
        <p:spPr>
          <a:xfrm>
            <a:off x="7707691" y="4437112"/>
            <a:ext cx="1432756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5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69"/>
          <p:cNvSpPr txBox="1">
            <a:spLocks noGrp="1"/>
          </p:cNvSpPr>
          <p:nvPr>
            <p:ph type="body" idx="7"/>
          </p:nvPr>
        </p:nvSpPr>
        <p:spPr>
          <a:xfrm>
            <a:off x="7704138" y="5002411"/>
            <a:ext cx="3168650" cy="36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 userDrawn="1">
  <p:cSld name="Thank Yo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/>
          <p:nvPr/>
        </p:nvSpPr>
        <p:spPr>
          <a:xfrm>
            <a:off x="0" y="63500"/>
            <a:ext cx="12193588" cy="5480050"/>
          </a:xfrm>
          <a:prstGeom prst="rect">
            <a:avLst/>
          </a:prstGeom>
          <a:solidFill>
            <a:srgbClr val="0189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9"/>
          <p:cNvSpPr/>
          <p:nvPr/>
        </p:nvSpPr>
        <p:spPr>
          <a:xfrm>
            <a:off x="4319588" y="2406650"/>
            <a:ext cx="3527425" cy="1100137"/>
          </a:xfrm>
          <a:prstGeom prst="rect">
            <a:avLst/>
          </a:prstGeom>
          <a:noFill/>
          <a:ln w="126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9"/>
          <p:cNvSpPr/>
          <p:nvPr/>
        </p:nvSpPr>
        <p:spPr>
          <a:xfrm>
            <a:off x="7681218" y="2406650"/>
            <a:ext cx="431800" cy="1120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9"/>
          <p:cNvSpPr/>
          <p:nvPr/>
        </p:nvSpPr>
        <p:spPr>
          <a:xfrm>
            <a:off x="-23886" y="63500"/>
            <a:ext cx="12157074" cy="6794500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9"/>
          <p:cNvSpPr/>
          <p:nvPr/>
        </p:nvSpPr>
        <p:spPr>
          <a:xfrm rot="5400000">
            <a:off x="3751263" y="2824162"/>
            <a:ext cx="325438" cy="2143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C003F"/>
          </a:solidFill>
          <a:ln w="25550" cap="flat" cmpd="sng">
            <a:solidFill>
              <a:srgbClr val="0C0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9"/>
          <p:cNvSpPr txBox="1">
            <a:spLocks noGrp="1"/>
          </p:cNvSpPr>
          <p:nvPr>
            <p:ph type="body" idx="1"/>
          </p:nvPr>
        </p:nvSpPr>
        <p:spPr>
          <a:xfrm>
            <a:off x="4308228" y="2406650"/>
            <a:ext cx="3660774" cy="112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66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49"/>
          <p:cNvSpPr/>
          <p:nvPr/>
        </p:nvSpPr>
        <p:spPr>
          <a:xfrm rot="5400000">
            <a:off x="3751139" y="2764608"/>
            <a:ext cx="385116" cy="2737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 w="25550" cap="flat" cmpd="sng">
            <a:solidFill>
              <a:srgbClr val="0C0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Main 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0"/>
          <p:cNvSpPr/>
          <p:nvPr/>
        </p:nvSpPr>
        <p:spPr>
          <a:xfrm>
            <a:off x="-23886" y="63500"/>
            <a:ext cx="12193588" cy="5480050"/>
          </a:xfrm>
          <a:prstGeom prst="rect">
            <a:avLst/>
          </a:prstGeom>
          <a:gradFill>
            <a:gsLst>
              <a:gs pos="0">
                <a:srgbClr val="000643"/>
              </a:gs>
              <a:gs pos="100000">
                <a:srgbClr val="130A2D"/>
              </a:gs>
            </a:gsLst>
            <a:lin ang="11472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50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1025" y="5775325"/>
            <a:ext cx="890588" cy="7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0"/>
          <p:cNvSpPr txBox="1">
            <a:spLocks noGrp="1"/>
          </p:cNvSpPr>
          <p:nvPr>
            <p:ph type="body" idx="1"/>
          </p:nvPr>
        </p:nvSpPr>
        <p:spPr>
          <a:xfrm>
            <a:off x="9264650" y="5735638"/>
            <a:ext cx="2592388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0"/>
          <p:cNvSpPr/>
          <p:nvPr/>
        </p:nvSpPr>
        <p:spPr>
          <a:xfrm>
            <a:off x="0" y="63500"/>
            <a:ext cx="12157074" cy="6794500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0"/>
          <p:cNvSpPr/>
          <p:nvPr/>
        </p:nvSpPr>
        <p:spPr>
          <a:xfrm rot="5400000">
            <a:off x="984250" y="1565276"/>
            <a:ext cx="325437" cy="214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90F54"/>
          </a:solidFill>
          <a:ln w="2555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0"/>
          <p:cNvSpPr txBox="1">
            <a:spLocks noGrp="1"/>
          </p:cNvSpPr>
          <p:nvPr>
            <p:ph type="ctrTitle"/>
          </p:nvPr>
        </p:nvSpPr>
        <p:spPr>
          <a:xfrm>
            <a:off x="1141263" y="1340768"/>
            <a:ext cx="8843963" cy="71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45700" bIns="4570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">
  <p:cSld name="Big Statem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1"/>
          <p:cNvSpPr/>
          <p:nvPr/>
        </p:nvSpPr>
        <p:spPr>
          <a:xfrm>
            <a:off x="0" y="71438"/>
            <a:ext cx="12193588" cy="6786562"/>
          </a:xfrm>
          <a:prstGeom prst="rect">
            <a:avLst/>
          </a:prstGeom>
          <a:solidFill>
            <a:srgbClr val="0C0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1"/>
          <p:cNvSpPr txBox="1">
            <a:spLocks noGrp="1"/>
          </p:cNvSpPr>
          <p:nvPr>
            <p:ph type="title"/>
          </p:nvPr>
        </p:nvSpPr>
        <p:spPr>
          <a:xfrm>
            <a:off x="1272258" y="2627313"/>
            <a:ext cx="9505056" cy="121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1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1"/>
          <p:cNvSpPr/>
          <p:nvPr/>
        </p:nvSpPr>
        <p:spPr>
          <a:xfrm>
            <a:off x="0" y="63500"/>
            <a:ext cx="12157074" cy="6794500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2">
  <p:cSld name="Big Statement 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2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0C00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2"/>
          <p:cNvSpPr txBox="1">
            <a:spLocks noGrp="1"/>
          </p:cNvSpPr>
          <p:nvPr>
            <p:ph type="title"/>
          </p:nvPr>
        </p:nvSpPr>
        <p:spPr>
          <a:xfrm>
            <a:off x="1272258" y="2627313"/>
            <a:ext cx="9505056" cy="121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Picture">
  <p:cSld name="Content + Pictur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>
            <a:spLocks noGrp="1"/>
          </p:cNvSpPr>
          <p:nvPr>
            <p:ph type="body" idx="1"/>
          </p:nvPr>
        </p:nvSpPr>
        <p:spPr>
          <a:xfrm>
            <a:off x="484188" y="980727"/>
            <a:ext cx="6607173" cy="12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cxnSp>
        <p:nvCxnSpPr>
          <p:cNvPr id="56" name="Google Shape;56;p53"/>
          <p:cNvCxnSpPr/>
          <p:nvPr/>
        </p:nvCxnSpPr>
        <p:spPr>
          <a:xfrm rot="10800000" flipH="1">
            <a:off x="484188" y="669925"/>
            <a:ext cx="6607175" cy="33338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53"/>
          <p:cNvSpPr>
            <a:spLocks noGrp="1"/>
          </p:cNvSpPr>
          <p:nvPr>
            <p:ph type="pic" idx="2"/>
          </p:nvPr>
        </p:nvSpPr>
        <p:spPr>
          <a:xfrm>
            <a:off x="7392988" y="115888"/>
            <a:ext cx="4679950" cy="662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body" idx="3"/>
          </p:nvPr>
        </p:nvSpPr>
        <p:spPr>
          <a:xfrm>
            <a:off x="484186" y="3645025"/>
            <a:ext cx="6607174" cy="100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body" idx="4"/>
          </p:nvPr>
        </p:nvSpPr>
        <p:spPr>
          <a:xfrm>
            <a:off x="484186" y="5305117"/>
            <a:ext cx="6607174" cy="100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body" idx="5"/>
          </p:nvPr>
        </p:nvSpPr>
        <p:spPr>
          <a:xfrm>
            <a:off x="484186" y="2492896"/>
            <a:ext cx="6607174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body" idx="6"/>
          </p:nvPr>
        </p:nvSpPr>
        <p:spPr>
          <a:xfrm>
            <a:off x="0" y="4864273"/>
            <a:ext cx="709136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body" idx="7"/>
          </p:nvPr>
        </p:nvSpPr>
        <p:spPr>
          <a:xfrm>
            <a:off x="-1" y="3217862"/>
            <a:ext cx="7091361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ntence + Picture">
  <p:cSld name="Sentence + Pictur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4"/>
          <p:cNvSpPr>
            <a:spLocks noGrp="1"/>
          </p:cNvSpPr>
          <p:nvPr>
            <p:ph type="pic" idx="2"/>
          </p:nvPr>
        </p:nvSpPr>
        <p:spPr>
          <a:xfrm>
            <a:off x="5338764" y="1738313"/>
            <a:ext cx="6253162" cy="355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body" idx="1"/>
          </p:nvPr>
        </p:nvSpPr>
        <p:spPr>
          <a:xfrm>
            <a:off x="484186" y="3645025"/>
            <a:ext cx="6908750" cy="164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5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6275" y="5543550"/>
            <a:ext cx="1062038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4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C90F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5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38" y="5619750"/>
            <a:ext cx="890587" cy="776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54"/>
          <p:cNvCxnSpPr/>
          <p:nvPr/>
        </p:nvCxnSpPr>
        <p:spPr>
          <a:xfrm rot="10800000" flipH="1">
            <a:off x="484188" y="666750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4"/>
          <p:cNvSpPr txBox="1">
            <a:spLocks noGrp="1"/>
          </p:cNvSpPr>
          <p:nvPr>
            <p:ph type="body" idx="3"/>
          </p:nvPr>
        </p:nvSpPr>
        <p:spPr>
          <a:xfrm>
            <a:off x="484188" y="2297647"/>
            <a:ext cx="6908750" cy="127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ntence + Picture 2">
  <p:cSld name="Sentence + Picture 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5"/>
          <p:cNvSpPr/>
          <p:nvPr/>
        </p:nvSpPr>
        <p:spPr>
          <a:xfrm>
            <a:off x="0" y="44624"/>
            <a:ext cx="12193588" cy="6786562"/>
          </a:xfrm>
          <a:prstGeom prst="rect">
            <a:avLst/>
          </a:prstGeom>
          <a:solidFill>
            <a:srgbClr val="0C00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5"/>
          <p:cNvSpPr/>
          <p:nvPr/>
        </p:nvSpPr>
        <p:spPr>
          <a:xfrm>
            <a:off x="0" y="44624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55"/>
          <p:cNvCxnSpPr/>
          <p:nvPr/>
        </p:nvCxnSpPr>
        <p:spPr>
          <a:xfrm rot="10800000" flipH="1">
            <a:off x="484188" y="639936"/>
            <a:ext cx="11107737" cy="36513"/>
          </a:xfrm>
          <a:prstGeom prst="straightConnector1">
            <a:avLst/>
          </a:prstGeom>
          <a:noFill/>
          <a:ln w="180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" name="Google Shape;75;p5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8" y="5516736"/>
            <a:ext cx="1062037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5"/>
          <p:cNvSpPr>
            <a:spLocks noGrp="1"/>
          </p:cNvSpPr>
          <p:nvPr>
            <p:ph type="pic" idx="2"/>
          </p:nvPr>
        </p:nvSpPr>
        <p:spPr>
          <a:xfrm>
            <a:off x="5338764" y="1738313"/>
            <a:ext cx="6253162" cy="355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body" idx="1"/>
          </p:nvPr>
        </p:nvSpPr>
        <p:spPr>
          <a:xfrm>
            <a:off x="484186" y="3645025"/>
            <a:ext cx="6908750" cy="1646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5"/>
          <p:cNvSpPr txBox="1">
            <a:spLocks noGrp="1"/>
          </p:cNvSpPr>
          <p:nvPr>
            <p:ph type="body" idx="3"/>
          </p:nvPr>
        </p:nvSpPr>
        <p:spPr>
          <a:xfrm>
            <a:off x="484188" y="2297647"/>
            <a:ext cx="6908750" cy="127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499725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71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CA0F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1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B00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frenchtech.com/fr/la-france-aide-les-startups/trempli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"/>
          <p:cNvSpPr/>
          <p:nvPr/>
        </p:nvSpPr>
        <p:spPr>
          <a:xfrm>
            <a:off x="0" y="3502"/>
            <a:ext cx="12193588" cy="5538440"/>
          </a:xfrm>
          <a:prstGeom prst="rect">
            <a:avLst/>
          </a:prstGeom>
          <a:solidFill>
            <a:srgbClr val="0189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"/>
          <p:cNvSpPr txBox="1"/>
          <p:nvPr/>
        </p:nvSpPr>
        <p:spPr>
          <a:xfrm>
            <a:off x="1639888" y="1159223"/>
            <a:ext cx="9423747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imes New Roman"/>
              <a:buNone/>
            </a:pPr>
            <a:r>
              <a:rPr lang="fr-FR" sz="6000" b="1" cap="none" dirty="0">
                <a:solidFill>
                  <a:srgbClr val="FFFFFF"/>
                </a:solidFill>
                <a:latin typeface="Biotif Extra Bold" pitchFamily="2" charset="77"/>
                <a:sym typeface="Arial"/>
              </a:rPr>
              <a:t>French Tech Tremplin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imes New Roman"/>
              <a:buNone/>
            </a:pPr>
            <a:r>
              <a:rPr lang="fr-FR" sz="6000" b="1" dirty="0">
                <a:solidFill>
                  <a:srgbClr val="FFFFFF"/>
                </a:solidFill>
                <a:latin typeface="Biotif Extra Bold" pitchFamily="2" charset="77"/>
              </a:rPr>
              <a:t>Incubation</a:t>
            </a:r>
            <a:endParaRPr sz="6000" b="1" cap="none" dirty="0">
              <a:solidFill>
                <a:srgbClr val="FFFFFF"/>
              </a:solidFill>
              <a:latin typeface="Biotif Extra Bold" pitchFamily="2" charset="77"/>
              <a:sym typeface="Arial"/>
            </a:endParaRPr>
          </a:p>
        </p:txBody>
      </p:sp>
      <p:sp>
        <p:nvSpPr>
          <p:cNvPr id="271" name="Google Shape;271;p1"/>
          <p:cNvSpPr/>
          <p:nvPr/>
        </p:nvSpPr>
        <p:spPr>
          <a:xfrm>
            <a:off x="1537701" y="2302663"/>
            <a:ext cx="4479827" cy="961895"/>
          </a:xfrm>
          <a:prstGeom prst="rect">
            <a:avLst/>
          </a:prstGeom>
          <a:noFill/>
          <a:ln w="126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"/>
          <p:cNvSpPr/>
          <p:nvPr/>
        </p:nvSpPr>
        <p:spPr>
          <a:xfrm>
            <a:off x="6017529" y="2302663"/>
            <a:ext cx="182464" cy="96189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"/>
          <p:cNvSpPr txBox="1"/>
          <p:nvPr/>
        </p:nvSpPr>
        <p:spPr>
          <a:xfrm>
            <a:off x="9864725" y="7415213"/>
            <a:ext cx="180975" cy="127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"/>
          <p:cNvSpPr/>
          <p:nvPr/>
        </p:nvSpPr>
        <p:spPr>
          <a:xfrm rot="5400000">
            <a:off x="1074391" y="2655069"/>
            <a:ext cx="325437" cy="214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640"/>
          </a:solidFill>
          <a:ln w="25550" cap="flat" cmpd="sng">
            <a:solidFill>
              <a:srgbClr val="0006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EF18E9-074F-9C46-9BCD-6BF393258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777" y="5859788"/>
            <a:ext cx="672432" cy="7655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F6EEED3-8833-D645-A402-810516939396}"/>
              </a:ext>
            </a:extLst>
          </p:cNvPr>
          <p:cNvSpPr txBox="1"/>
          <p:nvPr/>
        </p:nvSpPr>
        <p:spPr>
          <a:xfrm>
            <a:off x="10501743" y="5002967"/>
            <a:ext cx="1567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iotif Light" pitchFamily="2" charset="77"/>
              </a:rPr>
              <a:t>Septembre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"/>
          <p:cNvSpPr txBox="1"/>
          <p:nvPr/>
        </p:nvSpPr>
        <p:spPr>
          <a:xfrm>
            <a:off x="802656" y="1556792"/>
            <a:ext cx="990265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CA0F53"/>
              </a:buClr>
              <a:buSzPts val="6000"/>
            </a:pPr>
            <a:r>
              <a:rPr lang="fr-FR" sz="6000" b="1" dirty="0">
                <a:solidFill>
                  <a:srgbClr val="0189D0"/>
                </a:solidFill>
                <a:latin typeface="Biotif Extra Bold" pitchFamily="2" charset="77"/>
              </a:rPr>
              <a:t>French Tech Tremplin</a:t>
            </a:r>
          </a:p>
          <a:p>
            <a:pPr lvl="0">
              <a:buClr>
                <a:srgbClr val="CA0F53"/>
              </a:buClr>
              <a:buSzPts val="6000"/>
            </a:pPr>
            <a:r>
              <a:rPr lang="fr-FR" sz="6000" b="1" dirty="0">
                <a:solidFill>
                  <a:srgbClr val="0B003F"/>
                </a:solidFill>
                <a:latin typeface="Biotif Extra Bold" pitchFamily="2" charset="77"/>
              </a:rPr>
              <a:t>Phase II : l’incubation</a:t>
            </a:r>
            <a:r>
              <a:rPr lang="fr-FR" sz="6000" b="1" dirty="0">
                <a:solidFill>
                  <a:srgbClr val="0B003F"/>
                </a:solidFill>
                <a:latin typeface="Biotif Extra Bold" pitchFamily="2" charset="77"/>
                <a:sym typeface="Arial"/>
              </a:rPr>
              <a:t> </a:t>
            </a:r>
            <a:endParaRPr sz="4400" b="1" dirty="0">
              <a:solidFill>
                <a:srgbClr val="0B003F"/>
              </a:solidFill>
              <a:latin typeface="Biotif Extra Bold" pitchFamily="2" charset="77"/>
              <a:sym typeface="Arial"/>
            </a:endParaRPr>
          </a:p>
          <a:p>
            <a:r>
              <a:rPr lang="fr-FR" sz="2000" i="1" dirty="0">
                <a:solidFill>
                  <a:srgbClr val="0B003F"/>
                </a:solidFill>
                <a:latin typeface="Biotif Light" pitchFamily="2" charset="77"/>
              </a:rPr>
              <a:t>Ensemble, nous nous mobilisons pour accompagner les start-ups dont les fondateurs sont issus de populations encore sous-représentées dans l’écosystème de la </a:t>
            </a:r>
            <a:r>
              <a:rPr lang="fr-FR" sz="2000" i="1" dirty="0" err="1">
                <a:solidFill>
                  <a:srgbClr val="0B003F"/>
                </a:solidFill>
                <a:latin typeface="Biotif Light" pitchFamily="2" charset="77"/>
              </a:rPr>
              <a:t>tech</a:t>
            </a:r>
            <a:r>
              <a:rPr lang="fr-FR" sz="2000" i="1" dirty="0">
                <a:solidFill>
                  <a:srgbClr val="0B003F"/>
                </a:solidFill>
                <a:latin typeface="Biotif Light" pitchFamily="2" charset="77"/>
              </a:rPr>
              <a:t>, à travers l’accès à des financements, des formations, du mentorat et un dispositif d’accompagnement d’une durée d’un an.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>
                <a:solidFill>
                  <a:srgbClr val="E20C5E"/>
                </a:solidFill>
                <a:latin typeface="Biotif" pitchFamily="2" charset="77"/>
              </a:rPr>
              <a:t>Mi-octobre 2020, 170 start-ups seront sélectionnées pour rejoindre la phase d’Incubation du programme French Tech Tremplin. </a:t>
            </a:r>
          </a:p>
          <a:p>
            <a:br>
              <a:rPr lang="fr-FR" sz="2000" dirty="0"/>
            </a:br>
            <a:endParaRPr lang="fr-FR" sz="2000" dirty="0">
              <a:solidFill>
                <a:srgbClr val="E20C5E"/>
              </a:solidFill>
              <a:latin typeface="Biotif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013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Google Shape;298;p4"/>
          <p:cNvCxnSpPr>
            <a:cxnSpLocks/>
          </p:cNvCxnSpPr>
          <p:nvPr/>
        </p:nvCxnSpPr>
        <p:spPr>
          <a:xfrm>
            <a:off x="484188" y="703263"/>
            <a:ext cx="8389989" cy="0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4"/>
          <p:cNvSpPr txBox="1"/>
          <p:nvPr/>
        </p:nvSpPr>
        <p:spPr>
          <a:xfrm>
            <a:off x="442913" y="1008063"/>
            <a:ext cx="9496217" cy="66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3000"/>
              </a:lnSpc>
              <a:buClr>
                <a:srgbClr val="0C003F"/>
              </a:buClr>
              <a:buSzPts val="4000"/>
              <a:buFont typeface="Times New Roman"/>
              <a:buNone/>
              <a:defRPr sz="4000" b="1">
                <a:solidFill>
                  <a:srgbClr val="0C003F"/>
                </a:solidFill>
                <a:latin typeface="Biotif Extra Bold" pitchFamily="2" charset="77"/>
              </a:defRPr>
            </a:lvl1pPr>
          </a:lstStyle>
          <a:p>
            <a:r>
              <a:rPr lang="fr-FR" dirty="0"/>
              <a:t>French Tech Tremplin, qu’est-ce que c’est ?</a:t>
            </a:r>
            <a:endParaRPr dirty="0"/>
          </a:p>
        </p:txBody>
      </p:sp>
      <p:sp>
        <p:nvSpPr>
          <p:cNvPr id="305" name="Google Shape;305;p4"/>
          <p:cNvSpPr/>
          <p:nvPr/>
        </p:nvSpPr>
        <p:spPr>
          <a:xfrm>
            <a:off x="15766" y="71438"/>
            <a:ext cx="12157200" cy="6732600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Biotif Light" pitchFamily="2" charset="77"/>
              <a:sym typeface="Arial"/>
            </a:endParaRPr>
          </a:p>
        </p:txBody>
      </p:sp>
      <p:sp>
        <p:nvSpPr>
          <p:cNvPr id="9" name="Google Shape;300;p4">
            <a:extLst>
              <a:ext uri="{FF2B5EF4-FFF2-40B4-BE49-F238E27FC236}">
                <a16:creationId xmlns:a16="http://schemas.microsoft.com/office/drawing/2014/main" id="{DAED1963-BB51-1247-8A5B-4AF9CA353434}"/>
              </a:ext>
            </a:extLst>
          </p:cNvPr>
          <p:cNvSpPr txBox="1"/>
          <p:nvPr/>
        </p:nvSpPr>
        <p:spPr>
          <a:xfrm>
            <a:off x="442913" y="2225932"/>
            <a:ext cx="1109338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Le programme French Tech Tremplin a été lancé en 2019 à l’initiative de la Mission French Tech, puis déployé à travers toute la France grâce au réseau des Capitales French Tech. </a:t>
            </a:r>
          </a:p>
          <a:p>
            <a:br>
              <a:rPr lang="fr-FR" sz="1600" dirty="0">
                <a:solidFill>
                  <a:srgbClr val="0B003F"/>
                </a:solidFill>
                <a:latin typeface="Biotif Light" pitchFamily="2" charset="77"/>
              </a:rPr>
            </a:br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Son objectif : faire en sorte que l’écosystème French Tech soit aussi riche et pluriel que possible, en optimisant les chances de populations jusqu’ici sous-représentées dans le milieu entrepreneurial. </a:t>
            </a:r>
          </a:p>
          <a:p>
            <a:br>
              <a:rPr lang="fr-FR" sz="1600" dirty="0">
                <a:solidFill>
                  <a:srgbClr val="0B003F"/>
                </a:solidFill>
                <a:latin typeface="Biotif Light" pitchFamily="2" charset="77"/>
              </a:rPr>
            </a:br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Le programme se compose de deux étapes : la Prépa et l’Incubation.</a:t>
            </a:r>
          </a:p>
          <a:p>
            <a:br>
              <a:rPr lang="fr-FR" sz="1600" dirty="0">
                <a:solidFill>
                  <a:srgbClr val="0B003F"/>
                </a:solidFill>
                <a:latin typeface="Biotif Light" pitchFamily="2" charset="77"/>
              </a:rPr>
            </a:br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La Prépa s’adresse aux talents qui veulent créer leur start-up : elle a déjà permis d’accompagner 145 porteurs de projets à haut potentiel, afin de les aider à créer leurs startups grâce à des bourses, des formations et du mentorat.</a:t>
            </a:r>
          </a:p>
          <a:p>
            <a:br>
              <a:rPr lang="fr-FR" sz="1600" dirty="0">
                <a:solidFill>
                  <a:srgbClr val="0B003F"/>
                </a:solidFill>
                <a:latin typeface="Biotif Light" pitchFamily="2" charset="77"/>
              </a:rPr>
            </a:br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L’Incubation s’adresse aux start-ups, afin d’accélérer leur développement grâce à une aide financière et à un programme d’accompagnement assuré par des incubateurs et accélérateurs sélectionnés par la Mission French Tech, à travers tout le territoire.</a:t>
            </a: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868191-5E03-8A4D-A9B1-81BAA7617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8" y="5998965"/>
            <a:ext cx="501932" cy="5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99;p4">
            <a:extLst>
              <a:ext uri="{FF2B5EF4-FFF2-40B4-BE49-F238E27FC236}">
                <a16:creationId xmlns:a16="http://schemas.microsoft.com/office/drawing/2014/main" id="{F54D0635-BE31-4444-862C-4644162C4A02}"/>
              </a:ext>
            </a:extLst>
          </p:cNvPr>
          <p:cNvSpPr txBox="1"/>
          <p:nvPr/>
        </p:nvSpPr>
        <p:spPr>
          <a:xfrm>
            <a:off x="442913" y="1008063"/>
            <a:ext cx="6948487" cy="123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3000"/>
              </a:lnSpc>
              <a:buClr>
                <a:srgbClr val="0C003F"/>
              </a:buClr>
              <a:buSzPts val="4000"/>
              <a:buFont typeface="Times New Roman"/>
              <a:buNone/>
              <a:defRPr sz="4000" b="1">
                <a:solidFill>
                  <a:srgbClr val="0C003F"/>
                </a:solidFill>
                <a:latin typeface="Biotif Extra Bold" pitchFamily="2" charset="77"/>
              </a:defRPr>
            </a:lvl1pPr>
          </a:lstStyle>
          <a:p>
            <a:r>
              <a:rPr lang="fr-FR" dirty="0"/>
              <a:t>Qu’apporte l’Incubation French Tech Tremplin ?</a:t>
            </a:r>
            <a:endParaRPr lang="fr-FR" b="0" dirty="0"/>
          </a:p>
        </p:txBody>
      </p:sp>
      <p:sp>
        <p:nvSpPr>
          <p:cNvPr id="433" name="Google Shape;433;p14"/>
          <p:cNvSpPr txBox="1"/>
          <p:nvPr/>
        </p:nvSpPr>
        <p:spPr>
          <a:xfrm>
            <a:off x="1553574" y="2506321"/>
            <a:ext cx="58378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Les start-ups participantes reçoivent </a:t>
            </a:r>
            <a:r>
              <a:rPr lang="fr-FR" sz="1800" b="1" dirty="0">
                <a:solidFill>
                  <a:srgbClr val="0B003F"/>
                </a:solidFill>
                <a:latin typeface="Biotif Light" pitchFamily="2" charset="77"/>
              </a:rPr>
              <a:t>une aide de 30 000 euros</a:t>
            </a:r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 versée par </a:t>
            </a:r>
            <a:r>
              <a:rPr lang="fr-FR" sz="1800" dirty="0" err="1">
                <a:solidFill>
                  <a:srgbClr val="0B003F"/>
                </a:solidFill>
                <a:latin typeface="Biotif Light" pitchFamily="2" charset="77"/>
              </a:rPr>
              <a:t>Bpifrance</a:t>
            </a:r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, sans contrepartie. Celle-ci s’ajoute au </a:t>
            </a:r>
            <a:r>
              <a:rPr lang="fr-FR" sz="1800" b="1" dirty="0">
                <a:solidFill>
                  <a:srgbClr val="0B003F"/>
                </a:solidFill>
                <a:latin typeface="Biotif Light" pitchFamily="2" charset="77"/>
              </a:rPr>
              <a:t>dispositif d’accompagnement assuré par les incubateurs et accélérateurs partenaires de la French Tech</a:t>
            </a:r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 pour une durée d’un an, d’une valeur allant jusqu’à 12 000 euros.</a:t>
            </a:r>
          </a:p>
          <a:p>
            <a:endParaRPr lang="fr-FR" sz="1800" dirty="0">
              <a:solidFill>
                <a:srgbClr val="0B003F"/>
              </a:solidFill>
              <a:latin typeface="Biotif Light" pitchFamily="2" charset="77"/>
            </a:endParaRPr>
          </a:p>
          <a:p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Quel que soit leur emplacement géographique, les entrepreneurs rejoignent ainsi </a:t>
            </a:r>
            <a:r>
              <a:rPr lang="fr-FR" sz="1800" b="1" dirty="0">
                <a:solidFill>
                  <a:srgbClr val="0B003F"/>
                </a:solidFill>
                <a:latin typeface="Biotif Light" pitchFamily="2" charset="77"/>
              </a:rPr>
              <a:t>une promotion d’entrepreneurs</a:t>
            </a:r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 et </a:t>
            </a:r>
            <a:r>
              <a:rPr lang="fr-FR" sz="1800" b="1" dirty="0">
                <a:solidFill>
                  <a:srgbClr val="0B003F"/>
                </a:solidFill>
                <a:latin typeface="Biotif Light" pitchFamily="2" charset="77"/>
              </a:rPr>
              <a:t>une structure d’accompagnement adaptée à leur projet</a:t>
            </a:r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, tout en bénéficiant </a:t>
            </a:r>
            <a:r>
              <a:rPr lang="fr-FR" sz="1800" b="1" dirty="0">
                <a:solidFill>
                  <a:srgbClr val="0B003F"/>
                </a:solidFill>
                <a:latin typeface="Biotif Light" pitchFamily="2" charset="77"/>
              </a:rPr>
              <a:t>d’un coup de pouce financier </a:t>
            </a:r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pour leur lancement.</a:t>
            </a:r>
            <a:endParaRPr dirty="0">
              <a:latin typeface="Biotif Light" pitchFamily="2" charset="77"/>
            </a:endParaRPr>
          </a:p>
        </p:txBody>
      </p:sp>
      <p:sp>
        <p:nvSpPr>
          <p:cNvPr id="435" name="Google Shape;435;p14"/>
          <p:cNvSpPr/>
          <p:nvPr/>
        </p:nvSpPr>
        <p:spPr>
          <a:xfrm rot="5400000">
            <a:off x="1230014" y="2626479"/>
            <a:ext cx="218667" cy="144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CA0F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Biotif Light" pitchFamily="2" charset="77"/>
              <a:sym typeface="Arial"/>
            </a:endParaRPr>
          </a:p>
        </p:txBody>
      </p:sp>
      <p:sp>
        <p:nvSpPr>
          <p:cNvPr id="440" name="Google Shape;440;p14"/>
          <p:cNvSpPr/>
          <p:nvPr/>
        </p:nvSpPr>
        <p:spPr>
          <a:xfrm rot="5400000">
            <a:off x="1230013" y="4551739"/>
            <a:ext cx="218667" cy="144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rgbClr val="CA0F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Biotif Light" pitchFamily="2" charset="77"/>
              <a:sym typeface="Arial"/>
            </a:endParaRPr>
          </a:p>
        </p:txBody>
      </p:sp>
      <p:sp>
        <p:nvSpPr>
          <p:cNvPr id="446" name="Google Shape;446;p14"/>
          <p:cNvSpPr/>
          <p:nvPr/>
        </p:nvSpPr>
        <p:spPr>
          <a:xfrm>
            <a:off x="0" y="7143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63A226-FCCC-1649-B581-C1CBCCA04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8" y="5998965"/>
            <a:ext cx="501932" cy="571430"/>
          </a:xfrm>
          <a:prstGeom prst="rect">
            <a:avLst/>
          </a:prstGeom>
        </p:spPr>
      </p:pic>
      <p:cxnSp>
        <p:nvCxnSpPr>
          <p:cNvPr id="21" name="Google Shape;298;p4">
            <a:extLst>
              <a:ext uri="{FF2B5EF4-FFF2-40B4-BE49-F238E27FC236}">
                <a16:creationId xmlns:a16="http://schemas.microsoft.com/office/drawing/2014/main" id="{1499D1D8-B834-1048-A681-7FF042006CDD}"/>
              </a:ext>
            </a:extLst>
          </p:cNvPr>
          <p:cNvCxnSpPr/>
          <p:nvPr/>
        </p:nvCxnSpPr>
        <p:spPr>
          <a:xfrm rot="10800000" flipH="1">
            <a:off x="484188" y="669925"/>
            <a:ext cx="6607175" cy="33338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 4" descr="Une image contenant intérieur, personne, plafond, bâtiment&#10;&#10;Description générée automatiquement">
            <a:extLst>
              <a:ext uri="{FF2B5EF4-FFF2-40B4-BE49-F238E27FC236}">
                <a16:creationId xmlns:a16="http://schemas.microsoft.com/office/drawing/2014/main" id="{DFE13BF3-A506-4E40-A07D-361E60E2B4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1319" y="101060"/>
            <a:ext cx="4512362" cy="6673341"/>
          </a:xfrm>
          <a:prstGeom prst="rect">
            <a:avLst/>
          </a:prstGeom>
        </p:spPr>
      </p:pic>
      <p:sp>
        <p:nvSpPr>
          <p:cNvPr id="444" name="Google Shape;444;p14"/>
          <p:cNvSpPr/>
          <p:nvPr/>
        </p:nvSpPr>
        <p:spPr>
          <a:xfrm rot="10800000">
            <a:off x="7601314" y="101059"/>
            <a:ext cx="4512361" cy="6704007"/>
          </a:xfrm>
          <a:prstGeom prst="rect">
            <a:avLst/>
          </a:prstGeom>
          <a:gradFill>
            <a:gsLst>
              <a:gs pos="0">
                <a:srgbClr val="0189D0"/>
              </a:gs>
              <a:gs pos="100000">
                <a:srgbClr val="0C003F">
                  <a:alpha val="4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table, intérieur, gâteau&#10;&#10;Description générée automatiquement">
            <a:extLst>
              <a:ext uri="{FF2B5EF4-FFF2-40B4-BE49-F238E27FC236}">
                <a16:creationId xmlns:a16="http://schemas.microsoft.com/office/drawing/2014/main" id="{9E1F6779-3C50-904E-9F35-9D3AD1E82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711" y="139960"/>
            <a:ext cx="4560888" cy="6633949"/>
          </a:xfrm>
          <a:prstGeom prst="rect">
            <a:avLst/>
          </a:prstGeom>
        </p:spPr>
      </p:pic>
      <p:cxnSp>
        <p:nvCxnSpPr>
          <p:cNvPr id="806" name="Google Shape;806;p40"/>
          <p:cNvCxnSpPr/>
          <p:nvPr/>
        </p:nvCxnSpPr>
        <p:spPr>
          <a:xfrm rot="10800000" flipH="1">
            <a:off x="484188" y="669925"/>
            <a:ext cx="6607175" cy="33338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9" name="Google Shape;809;p40"/>
          <p:cNvSpPr/>
          <p:nvPr/>
        </p:nvSpPr>
        <p:spPr>
          <a:xfrm>
            <a:off x="0" y="29878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40"/>
          <p:cNvSpPr/>
          <p:nvPr/>
        </p:nvSpPr>
        <p:spPr>
          <a:xfrm>
            <a:off x="7615535" y="104591"/>
            <a:ext cx="4560888" cy="6613449"/>
          </a:xfrm>
          <a:prstGeom prst="rect">
            <a:avLst/>
          </a:prstGeom>
          <a:gradFill>
            <a:gsLst>
              <a:gs pos="0">
                <a:srgbClr val="FF2841"/>
              </a:gs>
              <a:gs pos="100000">
                <a:srgbClr val="D82679">
                  <a:alpha val="65882"/>
                </a:srgbClr>
              </a:gs>
            </a:gsLst>
            <a:lin ang="11472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0"/>
          <p:cNvSpPr/>
          <p:nvPr/>
        </p:nvSpPr>
        <p:spPr>
          <a:xfrm>
            <a:off x="-4464" y="84091"/>
            <a:ext cx="12157074" cy="6732587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9;p4">
            <a:extLst>
              <a:ext uri="{FF2B5EF4-FFF2-40B4-BE49-F238E27FC236}">
                <a16:creationId xmlns:a16="http://schemas.microsoft.com/office/drawing/2014/main" id="{A185C5A8-4667-6144-829E-546A1E21E32A}"/>
              </a:ext>
            </a:extLst>
          </p:cNvPr>
          <p:cNvSpPr txBox="1"/>
          <p:nvPr/>
        </p:nvSpPr>
        <p:spPr>
          <a:xfrm>
            <a:off x="442913" y="1008063"/>
            <a:ext cx="6948487" cy="23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3000"/>
              </a:lnSpc>
              <a:buClr>
                <a:srgbClr val="0C003F"/>
              </a:buClr>
              <a:buSzPts val="4000"/>
              <a:buFont typeface="Times New Roman"/>
              <a:buNone/>
              <a:defRPr sz="4000" b="1">
                <a:solidFill>
                  <a:srgbClr val="0C003F"/>
                </a:solidFill>
                <a:latin typeface="Biotif Extra Bold" pitchFamily="2" charset="77"/>
              </a:defRPr>
            </a:lvl1pPr>
          </a:lstStyle>
          <a:p>
            <a:r>
              <a:rPr lang="fr-FR" dirty="0"/>
              <a:t>Qui peut bénéficier de l’Incubation French Tech Tremplin ?</a:t>
            </a:r>
            <a:br>
              <a:rPr lang="fr-FR" dirty="0"/>
            </a:br>
            <a:endParaRPr lang="fr-FR" dirty="0"/>
          </a:p>
        </p:txBody>
      </p:sp>
      <p:sp>
        <p:nvSpPr>
          <p:cNvPr id="14" name="Google Shape;300;p4">
            <a:extLst>
              <a:ext uri="{FF2B5EF4-FFF2-40B4-BE49-F238E27FC236}">
                <a16:creationId xmlns:a16="http://schemas.microsoft.com/office/drawing/2014/main" id="{38650971-675A-4647-80D8-128C39BE7382}"/>
              </a:ext>
            </a:extLst>
          </p:cNvPr>
          <p:cNvSpPr txBox="1"/>
          <p:nvPr/>
        </p:nvSpPr>
        <p:spPr>
          <a:xfrm>
            <a:off x="449263" y="2948489"/>
            <a:ext cx="6642100" cy="331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L’Incubation est ouverte aux start-ups en cours de création ou créées depuis moins de trois ans mais qui restent à un stade très précoce de leur développement. </a:t>
            </a:r>
            <a:br>
              <a:rPr lang="fr-FR" sz="1600" dirty="0">
                <a:solidFill>
                  <a:srgbClr val="0B003F"/>
                </a:solidFill>
                <a:latin typeface="Biotif Light" pitchFamily="2" charset="77"/>
                <a:sym typeface="Arial"/>
              </a:rPr>
            </a:br>
            <a:endParaRPr sz="1600" cap="none" dirty="0">
              <a:solidFill>
                <a:srgbClr val="D02347"/>
              </a:solidFill>
              <a:latin typeface="Biotif Light" pitchFamily="2" charset="77"/>
              <a:sym typeface="Arial"/>
            </a:endParaRPr>
          </a:p>
          <a:p>
            <a:r>
              <a:rPr lang="fr-FR" sz="1600" b="1" cap="none" dirty="0">
                <a:solidFill>
                  <a:srgbClr val="CA0F53"/>
                </a:solidFill>
                <a:latin typeface="Biotif Extra Bold" pitchFamily="2" charset="77"/>
                <a:sym typeface="Arial"/>
              </a:rPr>
              <a:t>LES CRITÈRES D’ÉLIGIBILITÉ</a:t>
            </a:r>
            <a:br>
              <a:rPr lang="fr-FR" sz="1600" dirty="0">
                <a:solidFill>
                  <a:srgbClr val="0B003F"/>
                </a:solidFill>
                <a:latin typeface="Biotif Light" pitchFamily="2" charset="77"/>
                <a:sym typeface="Arial"/>
              </a:rPr>
            </a:br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Pour postuler, la majorité des fondateurs de l’entreprise doit répondre à l’un des critères d’éligibilité suivants : </a:t>
            </a:r>
          </a:p>
          <a:p>
            <a:pPr fontAlgn="base"/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- Résider dans un quartier prioritaire de la ville (QPV)</a:t>
            </a:r>
          </a:p>
          <a:p>
            <a:pPr fontAlgn="base"/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- Être Bénéficiaire des minimas sociaux</a:t>
            </a:r>
          </a:p>
          <a:p>
            <a:pPr fontAlgn="base"/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- Être étudiant boursier sur critères sociaux ou ancien boursier diplômé depuis moins de cinq ans,</a:t>
            </a:r>
          </a:p>
          <a:p>
            <a:pPr fontAlgn="base"/>
            <a:r>
              <a:rPr lang="fr-FR" sz="1600" dirty="0">
                <a:solidFill>
                  <a:srgbClr val="0B003F"/>
                </a:solidFill>
                <a:latin typeface="Biotif Light" pitchFamily="2" charset="77"/>
              </a:rPr>
              <a:t>- Avoir le statut de réfugié reconnu par l’OFPRA.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C003F"/>
              </a:solidFill>
              <a:latin typeface="Biotif Light" pitchFamily="2" charset="77"/>
              <a:sym typeface="Arial"/>
            </a:endParaRP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5E86E1-FBF5-5548-95A8-D25315CA2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8" y="5998965"/>
            <a:ext cx="501932" cy="571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Google Shape;298;p4"/>
          <p:cNvCxnSpPr>
            <a:cxnSpLocks/>
          </p:cNvCxnSpPr>
          <p:nvPr/>
        </p:nvCxnSpPr>
        <p:spPr>
          <a:xfrm>
            <a:off x="484188" y="703263"/>
            <a:ext cx="8389989" cy="0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4"/>
          <p:cNvSpPr txBox="1"/>
          <p:nvPr/>
        </p:nvSpPr>
        <p:spPr>
          <a:xfrm>
            <a:off x="442914" y="1008063"/>
            <a:ext cx="9774512" cy="123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3000"/>
              </a:lnSpc>
              <a:buClr>
                <a:srgbClr val="0C003F"/>
              </a:buClr>
              <a:buSzPts val="4000"/>
              <a:buFont typeface="Times New Roman"/>
              <a:buNone/>
              <a:defRPr sz="4000" b="1">
                <a:solidFill>
                  <a:srgbClr val="0C003F"/>
                </a:solidFill>
                <a:latin typeface="Biotif Extra Bold" pitchFamily="2" charset="77"/>
              </a:defRPr>
            </a:lvl1pPr>
          </a:lstStyle>
          <a:p>
            <a:r>
              <a:rPr lang="fr-FR" dirty="0"/>
              <a:t>Comment déposer un dossier de candidature pour son projet ?</a:t>
            </a:r>
            <a:endParaRPr lang="fr-FR" b="0" dirty="0"/>
          </a:p>
        </p:txBody>
      </p:sp>
      <p:sp>
        <p:nvSpPr>
          <p:cNvPr id="305" name="Google Shape;305;p4"/>
          <p:cNvSpPr/>
          <p:nvPr/>
        </p:nvSpPr>
        <p:spPr>
          <a:xfrm>
            <a:off x="15766" y="71438"/>
            <a:ext cx="12157200" cy="6732600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Biotif Light" pitchFamily="2" charset="77"/>
              <a:sym typeface="Arial"/>
            </a:endParaRP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868191-5E03-8A4D-A9B1-81BAA7617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8" y="5998965"/>
            <a:ext cx="501932" cy="571430"/>
          </a:xfrm>
          <a:prstGeom prst="rect">
            <a:avLst/>
          </a:prstGeom>
        </p:spPr>
      </p:pic>
      <p:sp>
        <p:nvSpPr>
          <p:cNvPr id="7" name="Google Shape;300;p4">
            <a:extLst>
              <a:ext uri="{FF2B5EF4-FFF2-40B4-BE49-F238E27FC236}">
                <a16:creationId xmlns:a16="http://schemas.microsoft.com/office/drawing/2014/main" id="{43875D08-E2BF-8742-8D3C-9CF0CE995DD5}"/>
              </a:ext>
            </a:extLst>
          </p:cNvPr>
          <p:cNvSpPr txBox="1"/>
          <p:nvPr/>
        </p:nvSpPr>
        <p:spPr>
          <a:xfrm>
            <a:off x="466725" y="2432162"/>
            <a:ext cx="10704858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Les candidatures seront ouvertes de mi-septembre à mi-octobre 2020. </a:t>
            </a:r>
          </a:p>
          <a:p>
            <a:endParaRPr lang="fr-FR" sz="1800" dirty="0">
              <a:solidFill>
                <a:srgbClr val="0B003F"/>
              </a:solidFill>
              <a:latin typeface="Biotif Light" pitchFamily="2" charset="77"/>
            </a:endParaRPr>
          </a:p>
          <a:p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Les candidats éligibles seront présélectionnés sur dossiers, puis sélectionnés par un entretien.</a:t>
            </a:r>
          </a:p>
          <a:p>
            <a:br>
              <a:rPr lang="fr-FR" sz="1800" dirty="0">
                <a:solidFill>
                  <a:srgbClr val="0B003F"/>
                </a:solidFill>
                <a:latin typeface="Biotif Light" pitchFamily="2" charset="77"/>
              </a:rPr>
            </a:br>
            <a:r>
              <a:rPr lang="fr-FR" sz="1800" dirty="0">
                <a:solidFill>
                  <a:srgbClr val="0B003F"/>
                </a:solidFill>
                <a:latin typeface="Biotif Light" pitchFamily="2" charset="77"/>
              </a:rPr>
              <a:t>Plus d’information ici : </a:t>
            </a:r>
            <a:r>
              <a:rPr lang="fr-FR" sz="1800" dirty="0">
                <a:solidFill>
                  <a:srgbClr val="0B003F"/>
                </a:solidFill>
                <a:latin typeface="Biotif Ligh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https://lafrenchtech.com/fr/la-france-aide-les-startups/tremplin/</a:t>
            </a:r>
            <a:endParaRPr lang="fr-FR" sz="1800" dirty="0">
              <a:solidFill>
                <a:srgbClr val="0B003F"/>
              </a:solidFill>
              <a:latin typeface="Biotif Light" pitchFamily="2" charset="77"/>
            </a:endParaRPr>
          </a:p>
          <a:p>
            <a:endParaRPr sz="1600" dirty="0">
              <a:solidFill>
                <a:srgbClr val="0C003F"/>
              </a:solidFill>
              <a:latin typeface="Biotif Light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71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Google Shape;298;p4"/>
          <p:cNvCxnSpPr>
            <a:cxnSpLocks/>
          </p:cNvCxnSpPr>
          <p:nvPr/>
        </p:nvCxnSpPr>
        <p:spPr>
          <a:xfrm>
            <a:off x="484188" y="703263"/>
            <a:ext cx="8389989" cy="0"/>
          </a:xfrm>
          <a:prstGeom prst="straightConnector1">
            <a:avLst/>
          </a:prstGeom>
          <a:noFill/>
          <a:ln w="18000" cap="flat" cmpd="sng">
            <a:solidFill>
              <a:srgbClr val="C90F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4"/>
          <p:cNvSpPr txBox="1"/>
          <p:nvPr/>
        </p:nvSpPr>
        <p:spPr>
          <a:xfrm>
            <a:off x="442912" y="1008063"/>
            <a:ext cx="11219435" cy="66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3000"/>
              </a:lnSpc>
              <a:buClr>
                <a:srgbClr val="0C003F"/>
              </a:buClr>
              <a:buSzPts val="4000"/>
              <a:buFont typeface="Times New Roman"/>
              <a:buNone/>
              <a:defRPr sz="4000" b="1">
                <a:solidFill>
                  <a:srgbClr val="0C003F"/>
                </a:solidFill>
                <a:latin typeface="Biotif Extra Bold" pitchFamily="2" charset="77"/>
              </a:defRPr>
            </a:lvl1pPr>
          </a:lstStyle>
          <a:p>
            <a:r>
              <a:rPr lang="fr-FR" dirty="0"/>
              <a:t>Campagne d’affichage French Tech Tremplin</a:t>
            </a:r>
            <a:endParaRPr dirty="0"/>
          </a:p>
        </p:txBody>
      </p:sp>
      <p:sp>
        <p:nvSpPr>
          <p:cNvPr id="305" name="Google Shape;305;p4"/>
          <p:cNvSpPr/>
          <p:nvPr/>
        </p:nvSpPr>
        <p:spPr>
          <a:xfrm>
            <a:off x="15766" y="71438"/>
            <a:ext cx="12157200" cy="6732600"/>
          </a:xfrm>
          <a:prstGeom prst="rect">
            <a:avLst/>
          </a:prstGeom>
          <a:noFill/>
          <a:ln w="118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Biotif Light" pitchFamily="2" charset="77"/>
              <a:sym typeface="Arial"/>
            </a:endParaRP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868191-5E03-8A4D-A9B1-81BAA7617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8" y="5998965"/>
            <a:ext cx="501932" cy="571430"/>
          </a:xfrm>
          <a:prstGeom prst="rect">
            <a:avLst/>
          </a:prstGeom>
        </p:spPr>
      </p:pic>
      <p:pic>
        <p:nvPicPr>
          <p:cNvPr id="7" name="Image 6" descr="Une image contenant bâtiment, assis, avant, banc&#10;&#10;Description générée automatiquement">
            <a:extLst>
              <a:ext uri="{FF2B5EF4-FFF2-40B4-BE49-F238E27FC236}">
                <a16:creationId xmlns:a16="http://schemas.microsoft.com/office/drawing/2014/main" id="{18CCCA5C-B2BD-9A4E-9748-FD470F1F2D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7065" y="1977620"/>
            <a:ext cx="8018855" cy="45927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5E49A6F-E9B5-CF41-B8BD-811689CAB9E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929" y="2451099"/>
            <a:ext cx="2556000" cy="3636000"/>
          </a:xfrm>
          <a:prstGeom prst="rect">
            <a:avLst/>
          </a:prstGeom>
        </p:spPr>
      </p:pic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F6D9FC0-8F3C-8049-9ED0-AF8ABB05F06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746" y="2455595"/>
            <a:ext cx="255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5"/>
          <p:cNvSpPr txBox="1"/>
          <p:nvPr/>
        </p:nvSpPr>
        <p:spPr>
          <a:xfrm>
            <a:off x="4368602" y="2276872"/>
            <a:ext cx="3254375" cy="126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Times New Roman"/>
              <a:buNone/>
            </a:pPr>
            <a:r>
              <a:rPr lang="fr-FR" sz="6600" b="1" dirty="0">
                <a:solidFill>
                  <a:srgbClr val="FFFFFF"/>
                </a:solidFill>
                <a:latin typeface="Biotif Extra Bold" pitchFamily="2" charset="77"/>
                <a:sym typeface="Arial"/>
              </a:rPr>
              <a:t>MERCI</a:t>
            </a:r>
            <a:endParaRPr b="1" dirty="0">
              <a:latin typeface="Biotif Extra Bold" pitchFamily="2" charset="77"/>
            </a:endParaRPr>
          </a:p>
        </p:txBody>
      </p:sp>
      <p:sp>
        <p:nvSpPr>
          <p:cNvPr id="882" name="Google Shape;882;p45"/>
          <p:cNvSpPr/>
          <p:nvPr/>
        </p:nvSpPr>
        <p:spPr>
          <a:xfrm rot="5400000">
            <a:off x="3751139" y="2764608"/>
            <a:ext cx="385116" cy="2737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 w="2555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48244E1-3F29-C14D-81FD-352E260AB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777" y="5859788"/>
            <a:ext cx="672432" cy="765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499</Words>
  <Application>Microsoft Macintosh PowerPoint</Application>
  <PresentationFormat>Personnalisé</PresentationFormat>
  <Paragraphs>32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Biotif</vt:lpstr>
      <vt:lpstr>Biotif Extra Bold</vt:lpstr>
      <vt:lpstr>Biotif Light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MOREAUX CLAIRE</dc:creator>
  <cp:lastModifiedBy>Philippe Métayer</cp:lastModifiedBy>
  <cp:revision>38</cp:revision>
  <dcterms:created xsi:type="dcterms:W3CDTF">2019-06-03T13:20:32Z</dcterms:created>
  <dcterms:modified xsi:type="dcterms:W3CDTF">2020-09-14T13:40:02Z</dcterms:modified>
</cp:coreProperties>
</file>